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0" r:id="rId6"/>
    <p:sldId id="261" r:id="rId7"/>
    <p:sldId id="262" r:id="rId8"/>
    <p:sldId id="267" r:id="rId9"/>
    <p:sldId id="264" r:id="rId10"/>
    <p:sldId id="265" r:id="rId11"/>
    <p:sldId id="266" r:id="rId12"/>
    <p:sldId id="263" r:id="rId13"/>
    <p:sldId id="268" r:id="rId14"/>
    <p:sldId id="269" r:id="rId15"/>
    <p:sldId id="270"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5679"/>
  </p:normalViewPr>
  <p:slideViewPr>
    <p:cSldViewPr snapToGrid="0">
      <p:cViewPr varScale="1">
        <p:scale>
          <a:sx n="121" d="100"/>
          <a:sy n="121" d="100"/>
        </p:scale>
        <p:origin x="200" y="17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BE6061B2-B121-1E48-BD3A-6732BE38F180}" type="datetimeFigureOut">
              <a:rPr lang="en-US" smtClean="0"/>
              <a:t>11/30/23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3475AB-0A80-A042-92F9-2480090B0A57}" type="slidenum">
              <a:rPr lang="en-US" smtClean="0"/>
              <a:t>‹#›</a:t>
            </a:fld>
            <a:endParaRPr lang="en-US"/>
          </a:p>
        </p:txBody>
      </p:sp>
    </p:spTree>
    <p:extLst>
      <p:ext uri="{BB962C8B-B14F-4D97-AF65-F5344CB8AC3E}">
        <p14:creationId xmlns:p14="http://schemas.microsoft.com/office/powerpoint/2010/main" val="392410833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6061B2-B121-1E48-BD3A-6732BE38F180}" type="datetimeFigureOut">
              <a:rPr lang="en-US" smtClean="0"/>
              <a:t>11/30/23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3475AB-0A80-A042-92F9-2480090B0A57}" type="slidenum">
              <a:rPr lang="en-US" smtClean="0"/>
              <a:t>‹#›</a:t>
            </a:fld>
            <a:endParaRPr lang="en-US"/>
          </a:p>
        </p:txBody>
      </p:sp>
    </p:spTree>
    <p:extLst>
      <p:ext uri="{BB962C8B-B14F-4D97-AF65-F5344CB8AC3E}">
        <p14:creationId xmlns:p14="http://schemas.microsoft.com/office/powerpoint/2010/main" val="1670679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6061B2-B121-1E48-BD3A-6732BE38F180}" type="datetimeFigureOut">
              <a:rPr lang="en-US" smtClean="0"/>
              <a:t>11/30/23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3475AB-0A80-A042-92F9-2480090B0A57}" type="slidenum">
              <a:rPr lang="en-US" smtClean="0"/>
              <a:t>‹#›</a:t>
            </a:fld>
            <a:endParaRPr lang="en-US"/>
          </a:p>
        </p:txBody>
      </p:sp>
    </p:spTree>
    <p:extLst>
      <p:ext uri="{BB962C8B-B14F-4D97-AF65-F5344CB8AC3E}">
        <p14:creationId xmlns:p14="http://schemas.microsoft.com/office/powerpoint/2010/main" val="1022845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E6061B2-B121-1E48-BD3A-6732BE38F180}" type="datetimeFigureOut">
              <a:rPr lang="en-US" smtClean="0"/>
              <a:t>11/30/23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3475AB-0A80-A042-92F9-2480090B0A57}" type="slidenum">
              <a:rPr lang="en-US" smtClean="0"/>
              <a:t>‹#›</a:t>
            </a:fld>
            <a:endParaRPr lang="en-US"/>
          </a:p>
        </p:txBody>
      </p:sp>
    </p:spTree>
    <p:extLst>
      <p:ext uri="{BB962C8B-B14F-4D97-AF65-F5344CB8AC3E}">
        <p14:creationId xmlns:p14="http://schemas.microsoft.com/office/powerpoint/2010/main" val="780285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BE6061B2-B121-1E48-BD3A-6732BE38F180}" type="datetimeFigureOut">
              <a:rPr lang="en-US" smtClean="0"/>
              <a:t>11/30/23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3475AB-0A80-A042-92F9-2480090B0A57}" type="slidenum">
              <a:rPr lang="en-US" smtClean="0"/>
              <a:t>‹#›</a:t>
            </a:fld>
            <a:endParaRPr lang="en-US"/>
          </a:p>
        </p:txBody>
      </p:sp>
    </p:spTree>
    <p:extLst>
      <p:ext uri="{BB962C8B-B14F-4D97-AF65-F5344CB8AC3E}">
        <p14:creationId xmlns:p14="http://schemas.microsoft.com/office/powerpoint/2010/main" val="121640993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BE6061B2-B121-1E48-BD3A-6732BE38F180}" type="datetimeFigureOut">
              <a:rPr lang="en-US" smtClean="0"/>
              <a:t>11/30/23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0B3475AB-0A80-A042-92F9-2480090B0A57}" type="slidenum">
              <a:rPr lang="en-US" smtClean="0"/>
              <a:t>‹#›</a:t>
            </a:fld>
            <a:endParaRPr lang="en-US"/>
          </a:p>
        </p:txBody>
      </p:sp>
    </p:spTree>
    <p:extLst>
      <p:ext uri="{BB962C8B-B14F-4D97-AF65-F5344CB8AC3E}">
        <p14:creationId xmlns:p14="http://schemas.microsoft.com/office/powerpoint/2010/main" val="2385222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BE6061B2-B121-1E48-BD3A-6732BE38F180}" type="datetimeFigureOut">
              <a:rPr lang="en-US" smtClean="0"/>
              <a:t>11/30/23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3475AB-0A80-A042-92F9-2480090B0A57}"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08208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E6061B2-B121-1E48-BD3A-6732BE38F180}" type="datetimeFigureOut">
              <a:rPr lang="en-US" smtClean="0"/>
              <a:t>11/30/23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B3475AB-0A80-A042-92F9-2480090B0A57}" type="slidenum">
              <a:rPr lang="en-US" smtClean="0"/>
              <a:t>‹#›</a:t>
            </a:fld>
            <a:endParaRPr lang="en-US"/>
          </a:p>
        </p:txBody>
      </p:sp>
    </p:spTree>
    <p:extLst>
      <p:ext uri="{BB962C8B-B14F-4D97-AF65-F5344CB8AC3E}">
        <p14:creationId xmlns:p14="http://schemas.microsoft.com/office/powerpoint/2010/main" val="2987745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6061B2-B121-1E48-BD3A-6732BE38F180}" type="datetimeFigureOut">
              <a:rPr lang="en-US" smtClean="0"/>
              <a:t>11/30/23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B3475AB-0A80-A042-92F9-2480090B0A57}" type="slidenum">
              <a:rPr lang="en-US" smtClean="0"/>
              <a:t>‹#›</a:t>
            </a:fld>
            <a:endParaRPr lang="en-US"/>
          </a:p>
        </p:txBody>
      </p:sp>
    </p:spTree>
    <p:extLst>
      <p:ext uri="{BB962C8B-B14F-4D97-AF65-F5344CB8AC3E}">
        <p14:creationId xmlns:p14="http://schemas.microsoft.com/office/powerpoint/2010/main" val="386439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BE6061B2-B121-1E48-BD3A-6732BE38F180}" type="datetimeFigureOut">
              <a:rPr lang="en-US" smtClean="0"/>
              <a:t>11/30/23</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0B3475AB-0A80-A042-92F9-2480090B0A57}" type="slidenum">
              <a:rPr lang="en-US" smtClean="0"/>
              <a:t>‹#›</a:t>
            </a:fld>
            <a:endParaRPr lang="en-US"/>
          </a:p>
        </p:txBody>
      </p:sp>
    </p:spTree>
    <p:extLst>
      <p:ext uri="{BB962C8B-B14F-4D97-AF65-F5344CB8AC3E}">
        <p14:creationId xmlns:p14="http://schemas.microsoft.com/office/powerpoint/2010/main" val="1160805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BE6061B2-B121-1E48-BD3A-6732BE38F180}" type="datetimeFigureOut">
              <a:rPr lang="en-US" smtClean="0"/>
              <a:t>11/30/23</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0B3475AB-0A80-A042-92F9-2480090B0A57}" type="slidenum">
              <a:rPr lang="en-US" smtClean="0"/>
              <a:t>‹#›</a:t>
            </a:fld>
            <a:endParaRPr lang="en-US"/>
          </a:p>
        </p:txBody>
      </p:sp>
    </p:spTree>
    <p:extLst>
      <p:ext uri="{BB962C8B-B14F-4D97-AF65-F5344CB8AC3E}">
        <p14:creationId xmlns:p14="http://schemas.microsoft.com/office/powerpoint/2010/main" val="182828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BE6061B2-B121-1E48-BD3A-6732BE38F180}" type="datetimeFigureOut">
              <a:rPr lang="en-US" smtClean="0"/>
              <a:t>11/30/23</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0B3475AB-0A80-A042-92F9-2480090B0A57}" type="slidenum">
              <a:rPr lang="en-US" smtClean="0"/>
              <a:t>‹#›</a:t>
            </a:fld>
            <a:endParaRPr lang="en-US"/>
          </a:p>
        </p:txBody>
      </p:sp>
    </p:spTree>
    <p:extLst>
      <p:ext uri="{BB962C8B-B14F-4D97-AF65-F5344CB8AC3E}">
        <p14:creationId xmlns:p14="http://schemas.microsoft.com/office/powerpoint/2010/main" val="41218685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5" name="Picture 4" descr="Greenlight on traffic light">
            <a:extLst>
              <a:ext uri="{FF2B5EF4-FFF2-40B4-BE49-F238E27FC236}">
                <a16:creationId xmlns:a16="http://schemas.microsoft.com/office/drawing/2014/main" id="{1DF78F0A-0E0A-71AB-E134-BCE716212B41}"/>
              </a:ext>
            </a:extLst>
          </p:cNvPr>
          <p:cNvPicPr>
            <a:picLocks noChangeAspect="1"/>
          </p:cNvPicPr>
          <p:nvPr/>
        </p:nvPicPr>
        <p:blipFill rotWithShape="1">
          <a:blip r:embed="rId2">
            <a:duotone>
              <a:schemeClr val="accent2">
                <a:shade val="45000"/>
                <a:satMod val="135000"/>
              </a:schemeClr>
              <a:prstClr val="white"/>
            </a:duotone>
            <a:alphaModFix amt="50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F4D57E94-F99F-1F8A-4FF8-D0D3CBF1EFB5}"/>
              </a:ext>
            </a:extLst>
          </p:cNvPr>
          <p:cNvSpPr>
            <a:spLocks noGrp="1"/>
          </p:cNvSpPr>
          <p:nvPr>
            <p:ph type="ctrTitle"/>
          </p:nvPr>
        </p:nvSpPr>
        <p:spPr/>
        <p:txBody>
          <a:bodyPr>
            <a:normAutofit/>
          </a:bodyPr>
          <a:lstStyle/>
          <a:p>
            <a:r>
              <a:rPr lang="en-US" sz="1800" b="1" kern="0" dirty="0">
                <a:effectLst/>
                <a:latin typeface="Times New Roman" panose="02020603050405020304" pitchFamily="18" charset="0"/>
                <a:ea typeface="Times New Roman" panose="02020603050405020304" pitchFamily="18" charset="0"/>
              </a:rPr>
              <a:t>Traffic Monitoring &amp; Detection </a:t>
            </a:r>
            <a:endParaRPr lang="en-US" dirty="0"/>
          </a:p>
        </p:txBody>
      </p:sp>
      <p:sp>
        <p:nvSpPr>
          <p:cNvPr id="3" name="Subtitle 2">
            <a:extLst>
              <a:ext uri="{FF2B5EF4-FFF2-40B4-BE49-F238E27FC236}">
                <a16:creationId xmlns:a16="http://schemas.microsoft.com/office/drawing/2014/main" id="{3CADF44C-DA5A-D1BA-B8E4-0DE5C93EA1D9}"/>
              </a:ext>
            </a:extLst>
          </p:cNvPr>
          <p:cNvSpPr>
            <a:spLocks noGrp="1"/>
          </p:cNvSpPr>
          <p:nvPr>
            <p:ph type="subTitle" idx="1"/>
          </p:nvPr>
        </p:nvSpPr>
        <p:spPr/>
        <p:txBody>
          <a:bodyPr>
            <a:normAutofit/>
          </a:bodyPr>
          <a:lstStyle/>
          <a:p>
            <a:pPr>
              <a:lnSpc>
                <a:spcPct val="90000"/>
              </a:lnSpc>
            </a:pPr>
            <a:r>
              <a:rPr lang="en-US" dirty="0">
                <a:solidFill>
                  <a:schemeClr val="tx1">
                    <a:lumMod val="85000"/>
                    <a:lumOff val="15000"/>
                  </a:schemeClr>
                </a:solidFill>
              </a:rPr>
              <a:t>By,</a:t>
            </a:r>
          </a:p>
          <a:p>
            <a:pPr>
              <a:lnSpc>
                <a:spcPct val="90000"/>
              </a:lnSpc>
            </a:pPr>
            <a:r>
              <a:rPr lang="en-US" dirty="0" err="1">
                <a:solidFill>
                  <a:schemeClr val="tx1">
                    <a:lumMod val="85000"/>
                    <a:lumOff val="15000"/>
                  </a:schemeClr>
                </a:solidFill>
              </a:rPr>
              <a:t>Varshitha</a:t>
            </a:r>
            <a:r>
              <a:rPr lang="en-US" dirty="0">
                <a:solidFill>
                  <a:schemeClr val="tx1">
                    <a:lumMod val="85000"/>
                    <a:lumOff val="15000"/>
                  </a:schemeClr>
                </a:solidFill>
              </a:rPr>
              <a:t> </a:t>
            </a:r>
            <a:r>
              <a:rPr lang="en-US" dirty="0" err="1">
                <a:solidFill>
                  <a:schemeClr val="tx1">
                    <a:lumMod val="85000"/>
                    <a:lumOff val="15000"/>
                  </a:schemeClr>
                </a:solidFill>
              </a:rPr>
              <a:t>Challa</a:t>
            </a:r>
            <a:r>
              <a:rPr lang="en-US" dirty="0">
                <a:solidFill>
                  <a:schemeClr val="tx1">
                    <a:lumMod val="85000"/>
                    <a:lumOff val="15000"/>
                  </a:schemeClr>
                </a:solidFill>
              </a:rPr>
              <a:t> (2156555)</a:t>
            </a:r>
          </a:p>
          <a:p>
            <a:pPr>
              <a:lnSpc>
                <a:spcPct val="90000"/>
              </a:lnSpc>
            </a:pPr>
            <a:r>
              <a:rPr lang="en-US" dirty="0">
                <a:solidFill>
                  <a:schemeClr val="tx1">
                    <a:lumMod val="85000"/>
                    <a:lumOff val="15000"/>
                  </a:schemeClr>
                </a:solidFill>
              </a:rPr>
              <a:t>Janaki </a:t>
            </a:r>
            <a:r>
              <a:rPr lang="en-US" dirty="0" err="1">
                <a:solidFill>
                  <a:schemeClr val="tx1">
                    <a:lumMod val="85000"/>
                    <a:lumOff val="15000"/>
                  </a:schemeClr>
                </a:solidFill>
              </a:rPr>
              <a:t>Obillaneni</a:t>
            </a:r>
            <a:r>
              <a:rPr lang="en-US" dirty="0">
                <a:solidFill>
                  <a:schemeClr val="tx1">
                    <a:lumMod val="85000"/>
                    <a:lumOff val="15000"/>
                  </a:schemeClr>
                </a:solidFill>
              </a:rPr>
              <a:t>(2149246)</a:t>
            </a:r>
          </a:p>
        </p:txBody>
      </p:sp>
    </p:spTree>
    <p:extLst>
      <p:ext uri="{BB962C8B-B14F-4D97-AF65-F5344CB8AC3E}">
        <p14:creationId xmlns:p14="http://schemas.microsoft.com/office/powerpoint/2010/main" val="2372143191"/>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CAC9565-09B6-C338-ED20-FC6ABC79AF7A}"/>
              </a:ext>
            </a:extLst>
          </p:cNvPr>
          <p:cNvSpPr txBox="1"/>
          <p:nvPr/>
        </p:nvSpPr>
        <p:spPr>
          <a:xfrm>
            <a:off x="643467" y="643467"/>
            <a:ext cx="3363974" cy="1728044"/>
          </a:xfrm>
          <a:prstGeom prst="rect">
            <a:avLst/>
          </a:prstGeom>
          <a:noFill/>
          <a:ln>
            <a:solidFill>
              <a:schemeClr val="bg1"/>
            </a:solidFill>
          </a:ln>
        </p:spPr>
        <p:txBody>
          <a:bodyPr vert="horz" wrap="square" lIns="182880" tIns="182880" rIns="182880" bIns="182880" rtlCol="0" anchor="ctr">
            <a:normAutofit/>
          </a:bodyPr>
          <a:lstStyle/>
          <a:p>
            <a:pPr algn="ctr" defTabSz="914400">
              <a:lnSpc>
                <a:spcPct val="90000"/>
              </a:lnSpc>
              <a:spcBef>
                <a:spcPct val="0"/>
              </a:spcBef>
              <a:spcAft>
                <a:spcPts val="600"/>
              </a:spcAft>
              <a:buClr>
                <a:schemeClr val="accent2"/>
              </a:buClr>
            </a:pPr>
            <a:r>
              <a:rPr lang="en-US" sz="2600" cap="all" spc="200" dirty="0">
                <a:solidFill>
                  <a:schemeClr val="bg1"/>
                </a:solidFill>
                <a:effectLst/>
                <a:latin typeface="+mj-lt"/>
                <a:ea typeface="+mj-ea"/>
                <a:cs typeface="+mj-cs"/>
              </a:rPr>
              <a:t>workflow of an object identification </a:t>
            </a:r>
            <a:endParaRPr lang="en-US" sz="2600" cap="all" spc="200" dirty="0">
              <a:solidFill>
                <a:schemeClr val="bg1"/>
              </a:solidFill>
              <a:latin typeface="+mj-lt"/>
              <a:ea typeface="+mj-ea"/>
              <a:cs typeface="+mj-cs"/>
            </a:endParaRPr>
          </a:p>
        </p:txBody>
      </p:sp>
      <p:sp>
        <p:nvSpPr>
          <p:cNvPr id="15" name="Content Placeholder 14">
            <a:extLst>
              <a:ext uri="{FF2B5EF4-FFF2-40B4-BE49-F238E27FC236}">
                <a16:creationId xmlns:a16="http://schemas.microsoft.com/office/drawing/2014/main" id="{D94BD0F9-74D9-8BBF-0114-669457EB964F}"/>
              </a:ext>
            </a:extLst>
          </p:cNvPr>
          <p:cNvSpPr>
            <a:spLocks noGrp="1"/>
          </p:cNvSpPr>
          <p:nvPr>
            <p:ph idx="1"/>
          </p:nvPr>
        </p:nvSpPr>
        <p:spPr>
          <a:xfrm>
            <a:off x="643468" y="2638044"/>
            <a:ext cx="3363974" cy="3415622"/>
          </a:xfrm>
        </p:spPr>
        <p:txBody>
          <a:bodyPr vert="horz" lIns="91440" tIns="45720" rIns="91440" bIns="45720" rtlCol="0">
            <a:normAutofit/>
          </a:bodyPr>
          <a:lstStyle/>
          <a:p>
            <a:pPr algn="just">
              <a:lnSpc>
                <a:spcPct val="90000"/>
              </a:lnSpc>
            </a:pPr>
            <a:r>
              <a:rPr lang="en-US" sz="1700" dirty="0">
                <a:solidFill>
                  <a:schemeClr val="bg1"/>
                </a:solidFill>
                <a:latin typeface="Times New Roman" panose="02020603050405020304" pitchFamily="18" charset="0"/>
                <a:cs typeface="Times New Roman" panose="02020603050405020304" pitchFamily="18" charset="0"/>
              </a:rPr>
              <a:t>This procedure demonstrates how well YOLOv8 detects objects in real-time applications.</a:t>
            </a:r>
          </a:p>
          <a:p>
            <a:pPr algn="just">
              <a:lnSpc>
                <a:spcPct val="90000"/>
              </a:lnSpc>
            </a:pPr>
            <a:r>
              <a:rPr lang="en-US" sz="1700" dirty="0">
                <a:solidFill>
                  <a:schemeClr val="bg1"/>
                </a:solidFill>
                <a:latin typeface="Times New Roman" panose="02020603050405020304" pitchFamily="18" charset="0"/>
                <a:cs typeface="Times New Roman" panose="02020603050405020304" pitchFamily="18" charset="0"/>
              </a:rPr>
              <a:t>YOLOv8 model object detection </a:t>
            </a:r>
            <a:r>
              <a:rPr lang="en-US" sz="1700" dirty="0" err="1">
                <a:solidFill>
                  <a:schemeClr val="bg1"/>
                </a:solidFill>
                <a:latin typeface="Times New Roman" panose="02020603050405020304" pitchFamily="18" charset="0"/>
                <a:cs typeface="Times New Roman" panose="02020603050405020304" pitchFamily="18" charset="0"/>
              </a:rPr>
              <a:t>processis</a:t>
            </a:r>
            <a:r>
              <a:rPr lang="en-US" sz="1700" dirty="0">
                <a:solidFill>
                  <a:schemeClr val="bg1"/>
                </a:solidFill>
                <a:latin typeface="Times New Roman" panose="02020603050405020304" pitchFamily="18" charset="0"/>
                <a:cs typeface="Times New Roman" panose="02020603050405020304" pitchFamily="18" charset="0"/>
              </a:rPr>
              <a:t> done in 3 elements.</a:t>
            </a:r>
          </a:p>
          <a:p>
            <a:pPr algn="just">
              <a:lnSpc>
                <a:spcPct val="90000"/>
              </a:lnSpc>
            </a:pPr>
            <a:r>
              <a:rPr lang="en-US" sz="1700" dirty="0">
                <a:solidFill>
                  <a:schemeClr val="bg1"/>
                </a:solidFill>
                <a:latin typeface="Times New Roman" panose="02020603050405020304" pitchFamily="18" charset="0"/>
                <a:cs typeface="Times New Roman" panose="02020603050405020304" pitchFamily="18" charset="0"/>
              </a:rPr>
              <a:t>At first image is taken using a camera, then it is processed on a computer using a YOLOv8 model, and the result is an output image that shows the objects that have been detected within bounding boxes.</a:t>
            </a:r>
          </a:p>
          <a:p>
            <a:pPr>
              <a:lnSpc>
                <a:spcPct val="90000"/>
              </a:lnSpc>
            </a:pPr>
            <a:endParaRPr lang="en-US" sz="1700" dirty="0">
              <a:solidFill>
                <a:schemeClr val="bg1"/>
              </a:solidFill>
            </a:endParaRPr>
          </a:p>
          <a:p>
            <a:pPr>
              <a:lnSpc>
                <a:spcPct val="90000"/>
              </a:lnSpc>
            </a:pPr>
            <a:endParaRPr lang="en-US" sz="1700" dirty="0">
              <a:solidFill>
                <a:schemeClr val="bg1"/>
              </a:solidFill>
            </a:endParaRPr>
          </a:p>
        </p:txBody>
      </p:sp>
      <p:pic>
        <p:nvPicPr>
          <p:cNvPr id="5" name="Content Placeholder 4" descr="A diagram of a computer&#10;&#10;Description automatically generated">
            <a:extLst>
              <a:ext uri="{FF2B5EF4-FFF2-40B4-BE49-F238E27FC236}">
                <a16:creationId xmlns:a16="http://schemas.microsoft.com/office/drawing/2014/main" id="{DB0F0E8E-0B7C-57A0-DFF5-1F9F2BB5B1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7763" y="2817250"/>
            <a:ext cx="6250769" cy="2569137"/>
          </a:xfrm>
          <a:prstGeom prst="rect">
            <a:avLst/>
          </a:prstGeom>
        </p:spPr>
      </p:pic>
    </p:spTree>
    <p:extLst>
      <p:ext uri="{BB962C8B-B14F-4D97-AF65-F5344CB8AC3E}">
        <p14:creationId xmlns:p14="http://schemas.microsoft.com/office/powerpoint/2010/main" val="1715004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6C229F-4784-87C7-795A-1C2061DD0E9E}"/>
              </a:ext>
            </a:extLst>
          </p:cNvPr>
          <p:cNvSpPr>
            <a:spLocks noGrp="1"/>
          </p:cNvSpPr>
          <p:nvPr>
            <p:ph type="title"/>
          </p:nvPr>
        </p:nvSpPr>
        <p:spPr>
          <a:xfrm>
            <a:off x="2231136" y="467418"/>
            <a:ext cx="7729728" cy="1188720"/>
          </a:xfrm>
          <a:solidFill>
            <a:srgbClr val="FFFFFF"/>
          </a:solidFill>
        </p:spPr>
        <p:txBody>
          <a:bodyPr>
            <a:normAutofit/>
          </a:bodyPr>
          <a:lstStyle/>
          <a:p>
            <a:r>
              <a:rPr lang="en-US">
                <a:latin typeface="Times New Roman" panose="02020603050405020304" pitchFamily="18" charset="0"/>
                <a:cs typeface="Times New Roman" panose="02020603050405020304" pitchFamily="18" charset="0"/>
              </a:rPr>
              <a:t>YOLO-</a:t>
            </a:r>
            <a:r>
              <a:rPr lang="en-US" err="1">
                <a:latin typeface="Times New Roman" panose="02020603050405020304" pitchFamily="18" charset="0"/>
                <a:cs typeface="Times New Roman" panose="02020603050405020304" pitchFamily="18" charset="0"/>
              </a:rPr>
              <a:t>Nas</a:t>
            </a:r>
            <a:endParaRPr lang="en-US">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DBB5634-471C-E41D-68FC-E53EDF47BBA3}"/>
              </a:ext>
            </a:extLst>
          </p:cNvPr>
          <p:cNvSpPr>
            <a:spLocks noGrp="1"/>
          </p:cNvSpPr>
          <p:nvPr>
            <p:ph idx="1"/>
          </p:nvPr>
        </p:nvSpPr>
        <p:spPr>
          <a:xfrm>
            <a:off x="1755228" y="1843590"/>
            <a:ext cx="8730346" cy="3326928"/>
          </a:xfrm>
        </p:spPr>
        <p:txBody>
          <a:bodyPr>
            <a:normAutofit fontScale="92500" lnSpcReduction="10000"/>
          </a:bodyPr>
          <a:lstStyle/>
          <a:p>
            <a:pPr algn="just">
              <a:lnSpc>
                <a:spcPct val="90000"/>
              </a:lnSpc>
            </a:pPr>
            <a:r>
              <a:rPr lang="en-US" sz="1600" dirty="0">
                <a:solidFill>
                  <a:srgbClr val="404040"/>
                </a:solidFill>
                <a:latin typeface="Times New Roman" panose="02020603050405020304" pitchFamily="18" charset="0"/>
                <a:cs typeface="Times New Roman" panose="02020603050405020304" pitchFamily="18" charset="0"/>
              </a:rPr>
              <a:t>YOLO-NAS uses selective quantization and quantization-aware blocks </a:t>
            </a:r>
          </a:p>
          <a:p>
            <a:pPr algn="just">
              <a:lnSpc>
                <a:spcPct val="90000"/>
              </a:lnSpc>
            </a:pPr>
            <a:r>
              <a:rPr lang="en-US" sz="1600" dirty="0">
                <a:solidFill>
                  <a:srgbClr val="404040"/>
                </a:solidFill>
                <a:latin typeface="Times New Roman" panose="02020603050405020304" pitchFamily="18" charset="0"/>
                <a:cs typeface="Times New Roman" panose="02020603050405020304" pitchFamily="18" charset="0"/>
              </a:rPr>
              <a:t>Compared to other models, the model exhibits a minor precision decrease when converted to its INT8 quantized version. </a:t>
            </a:r>
          </a:p>
          <a:p>
            <a:pPr algn="just">
              <a:lnSpc>
                <a:spcPct val="90000"/>
              </a:lnSpc>
            </a:pPr>
            <a:r>
              <a:rPr lang="en-US" sz="1600" dirty="0">
                <a:solidFill>
                  <a:srgbClr val="404040"/>
                </a:solidFill>
                <a:latin typeface="Times New Roman" panose="02020603050405020304" pitchFamily="18" charset="0"/>
                <a:cs typeface="Times New Roman" panose="02020603050405020304" pitchFamily="18" charset="0"/>
              </a:rPr>
              <a:t>The result of these developments is an improved architecture that performs exceptionally well and has never-before-seen object identification capabilities.</a:t>
            </a:r>
          </a:p>
          <a:p>
            <a:pPr marL="0" indent="0" algn="just">
              <a:lnSpc>
                <a:spcPct val="90000"/>
              </a:lnSpc>
              <a:buNone/>
            </a:pPr>
            <a:r>
              <a:rPr lang="en-US" sz="1600" b="1" u="sng" dirty="0">
                <a:solidFill>
                  <a:srgbClr val="404040"/>
                </a:solidFill>
                <a:latin typeface="Times New Roman" panose="02020603050405020304" pitchFamily="18" charset="0"/>
                <a:cs typeface="Times New Roman" panose="02020603050405020304" pitchFamily="18" charset="0"/>
              </a:rPr>
              <a:t>Key features:</a:t>
            </a:r>
          </a:p>
          <a:p>
            <a:pPr algn="just">
              <a:lnSpc>
                <a:spcPct val="90000"/>
              </a:lnSpc>
            </a:pPr>
            <a:r>
              <a:rPr lang="en-US" sz="1600" dirty="0">
                <a:solidFill>
                  <a:srgbClr val="404040"/>
                </a:solidFill>
                <a:latin typeface="Times New Roman" panose="02020603050405020304" pitchFamily="18" charset="0"/>
                <a:cs typeface="Times New Roman" panose="02020603050405020304" pitchFamily="18" charset="0"/>
              </a:rPr>
              <a:t>Quantization-Friendly Basic Block: YOLO-NAS addresses a major shortcoming of earlier YOLO models by introducing a new basic block that is amenable to quantization.</a:t>
            </a:r>
          </a:p>
          <a:p>
            <a:pPr algn="just">
              <a:lnSpc>
                <a:spcPct val="90000"/>
              </a:lnSpc>
            </a:pPr>
            <a:r>
              <a:rPr lang="en-US" sz="1600" dirty="0">
                <a:solidFill>
                  <a:srgbClr val="404040"/>
                </a:solidFill>
                <a:latin typeface="Times New Roman" panose="02020603050405020304" pitchFamily="18" charset="0"/>
                <a:cs typeface="Times New Roman" panose="02020603050405020304" pitchFamily="18" charset="0"/>
              </a:rPr>
              <a:t>Complex Training and Quantization: To improve performance, YOLO-NAS makes use of complex training schemes and post-training quantization.</a:t>
            </a:r>
          </a:p>
          <a:p>
            <a:pPr algn="just">
              <a:lnSpc>
                <a:spcPct val="90000"/>
              </a:lnSpc>
            </a:pPr>
            <a:r>
              <a:rPr lang="en-US" sz="1600" dirty="0">
                <a:solidFill>
                  <a:srgbClr val="404040"/>
                </a:solidFill>
                <a:latin typeface="Times New Roman" panose="02020603050405020304" pitchFamily="18" charset="0"/>
                <a:cs typeface="Times New Roman" panose="02020603050405020304" pitchFamily="18" charset="0"/>
              </a:rPr>
              <a:t>Pre-training and </a:t>
            </a:r>
            <a:r>
              <a:rPr lang="en-US" sz="1600" dirty="0" err="1">
                <a:solidFill>
                  <a:srgbClr val="404040"/>
                </a:solidFill>
                <a:latin typeface="Times New Roman" panose="02020603050405020304" pitchFamily="18" charset="0"/>
                <a:cs typeface="Times New Roman" panose="02020603050405020304" pitchFamily="18" charset="0"/>
              </a:rPr>
              <a:t>AutoNAC</a:t>
            </a:r>
            <a:r>
              <a:rPr lang="en-US" sz="1600" dirty="0">
                <a:solidFill>
                  <a:srgbClr val="404040"/>
                </a:solidFill>
                <a:latin typeface="Times New Roman" panose="02020603050405020304" pitchFamily="18" charset="0"/>
                <a:cs typeface="Times New Roman" panose="02020603050405020304" pitchFamily="18" charset="0"/>
              </a:rPr>
              <a:t> Optimization: YOLO-NAS is pre-trained on well-known datasets like </a:t>
            </a:r>
            <a:r>
              <a:rPr lang="en-US" sz="1600" dirty="0" err="1">
                <a:solidFill>
                  <a:srgbClr val="404040"/>
                </a:solidFill>
                <a:latin typeface="Times New Roman" panose="02020603050405020304" pitchFamily="18" charset="0"/>
                <a:cs typeface="Times New Roman" panose="02020603050405020304" pitchFamily="18" charset="0"/>
              </a:rPr>
              <a:t>Roboflow</a:t>
            </a:r>
            <a:r>
              <a:rPr lang="en-US" sz="1600" dirty="0">
                <a:solidFill>
                  <a:srgbClr val="404040"/>
                </a:solidFill>
                <a:latin typeface="Times New Roman" panose="02020603050405020304" pitchFamily="18" charset="0"/>
                <a:cs typeface="Times New Roman" panose="02020603050405020304" pitchFamily="18" charset="0"/>
              </a:rPr>
              <a:t> 100, Objects365, and COCO. It also makes use of </a:t>
            </a:r>
            <a:r>
              <a:rPr lang="en-US" sz="1600" dirty="0" err="1">
                <a:solidFill>
                  <a:srgbClr val="404040"/>
                </a:solidFill>
                <a:latin typeface="Times New Roman" panose="02020603050405020304" pitchFamily="18" charset="0"/>
                <a:cs typeface="Times New Roman" panose="02020603050405020304" pitchFamily="18" charset="0"/>
              </a:rPr>
              <a:t>AutoNAC</a:t>
            </a:r>
            <a:r>
              <a:rPr lang="en-US" sz="1600" dirty="0">
                <a:solidFill>
                  <a:srgbClr val="404040"/>
                </a:solidFill>
                <a:latin typeface="Times New Roman" panose="02020603050405020304" pitchFamily="18" charset="0"/>
                <a:cs typeface="Times New Roman" panose="02020603050405020304" pitchFamily="18" charset="0"/>
              </a:rPr>
              <a:t> optimization. It is very well suited for downstream object detection tasks in production situations because of this pre-training.</a:t>
            </a:r>
          </a:p>
          <a:p>
            <a:pPr>
              <a:lnSpc>
                <a:spcPct val="90000"/>
              </a:lnSpc>
            </a:pPr>
            <a:endParaRPr lang="en-US" sz="1100" dirty="0">
              <a:solidFill>
                <a:srgbClr val="404040"/>
              </a:solidFill>
            </a:endParaRPr>
          </a:p>
        </p:txBody>
      </p:sp>
    </p:spTree>
    <p:extLst>
      <p:ext uri="{BB962C8B-B14F-4D97-AF65-F5344CB8AC3E}">
        <p14:creationId xmlns:p14="http://schemas.microsoft.com/office/powerpoint/2010/main" val="638260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766803-9E05-AC07-252E-1D4DA0A743E5}"/>
              </a:ext>
            </a:extLst>
          </p:cNvPr>
          <p:cNvSpPr>
            <a:spLocks noGrp="1"/>
          </p:cNvSpPr>
          <p:nvPr>
            <p:ph type="title"/>
          </p:nvPr>
        </p:nvSpPr>
        <p:spPr>
          <a:xfrm>
            <a:off x="2231136" y="467418"/>
            <a:ext cx="7729728" cy="1188720"/>
          </a:xfrm>
          <a:solidFill>
            <a:srgbClr val="FFFFFF"/>
          </a:solidFill>
        </p:spPr>
        <p:txBody>
          <a:bodyPr>
            <a:normAutofit/>
          </a:bodyPr>
          <a:lstStyle/>
          <a:p>
            <a:r>
              <a:rPr lang="en-US" dirty="0" err="1"/>
              <a:t>REsults</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97C496E-4B26-19BE-4E94-369809354B09}"/>
                  </a:ext>
                </a:extLst>
              </p:cNvPr>
              <p:cNvSpPr>
                <a:spLocks noGrp="1"/>
              </p:cNvSpPr>
              <p:nvPr>
                <p:ph idx="1"/>
              </p:nvPr>
            </p:nvSpPr>
            <p:spPr>
              <a:xfrm>
                <a:off x="1639614" y="1843590"/>
                <a:ext cx="8845960" cy="3326928"/>
              </a:xfrm>
            </p:spPr>
            <p:txBody>
              <a:bodyPr>
                <a:normAutofit fontScale="55000" lnSpcReduction="20000"/>
              </a:bodyPr>
              <a:lstStyle/>
              <a:p>
                <a:pPr algn="just"/>
                <a:r>
                  <a:rPr lang="en-US" sz="23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F</a:t>
                </a:r>
                <a:r>
                  <a:rPr lang="en-US" sz="23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or the Evaluation Criteria, we chose precision, recall, and F1 score as the project's metrics </a:t>
                </a:r>
              </a:p>
              <a:p>
                <a:pPr algn="just"/>
                <a:r>
                  <a:rPr lang="en-US" sz="23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300" b="0" i="0" u="none" strike="noStrike" dirty="0">
                    <a:solidFill>
                      <a:schemeClr val="tx1"/>
                    </a:solidFill>
                    <a:effectLst/>
                    <a:latin typeface="Times New Roman" panose="02020603050405020304" pitchFamily="18" charset="0"/>
                    <a:cs typeface="Times New Roman" panose="02020603050405020304" pitchFamily="18" charset="0"/>
                  </a:rPr>
                  <a:t>Precision means the percentage of your results which are relevant. On the other hand, </a:t>
                </a:r>
                <a:r>
                  <a:rPr lang="en-US" sz="2300" dirty="0">
                    <a:solidFill>
                      <a:schemeClr val="tx1"/>
                    </a:solidFill>
                    <a:latin typeface="Times New Roman" panose="02020603050405020304" pitchFamily="18" charset="0"/>
                    <a:cs typeface="Times New Roman" panose="02020603050405020304" pitchFamily="18" charset="0"/>
                  </a:rPr>
                  <a:t>recall refers to the percentage of total relevant results correctly classified by your algorithm.</a:t>
                </a:r>
              </a:p>
              <a:p>
                <a:pPr marL="0" indent="0" algn="just">
                  <a:buNone/>
                </a:pPr>
                <a:endParaRPr lang="en-US" sz="2300" dirty="0">
                  <a:solidFill>
                    <a:schemeClr val="tx1"/>
                  </a:solidFill>
                  <a:latin typeface="Times New Roman" panose="02020603050405020304" pitchFamily="18"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US" sz="2300" b="1" i="1">
                          <a:latin typeface="Cambria Math" panose="02040503050406030204" pitchFamily="18" charset="0"/>
                        </a:rPr>
                        <m:t>𝒑𝒓𝒆𝒄𝒊𝒔𝒊𝒐𝒏</m:t>
                      </m:r>
                      <m:r>
                        <a:rPr lang="en-US" sz="2300" b="1" i="1">
                          <a:latin typeface="Cambria Math" panose="02040503050406030204" pitchFamily="18" charset="0"/>
                        </a:rPr>
                        <m:t>=</m:t>
                      </m:r>
                      <m:f>
                        <m:fPr>
                          <m:ctrlPr>
                            <a:rPr lang="en-US" sz="2300" b="1" i="1">
                              <a:latin typeface="Cambria Math" panose="02040503050406030204" pitchFamily="18" charset="0"/>
                            </a:rPr>
                          </m:ctrlPr>
                        </m:fPr>
                        <m:num>
                          <m:r>
                            <a:rPr lang="en-US" sz="2300" b="1" i="1">
                              <a:latin typeface="Cambria Math" panose="02040503050406030204" pitchFamily="18" charset="0"/>
                            </a:rPr>
                            <m:t>𝑻𝒓𝒖𝒆</m:t>
                          </m:r>
                          <m:r>
                            <a:rPr lang="en-US" sz="2300" b="1" i="1">
                              <a:latin typeface="Cambria Math" panose="02040503050406030204" pitchFamily="18" charset="0"/>
                            </a:rPr>
                            <m:t> </m:t>
                          </m:r>
                          <m:r>
                            <a:rPr lang="en-US" sz="2300" b="1" i="1">
                              <a:latin typeface="Cambria Math" panose="02040503050406030204" pitchFamily="18" charset="0"/>
                            </a:rPr>
                            <m:t>𝒑𝒐𝒔𝒊𝒕𝒊𝒗𝒆</m:t>
                          </m:r>
                          <m:r>
                            <a:rPr lang="en-US" sz="2300" b="1" i="1">
                              <a:latin typeface="Cambria Math" panose="02040503050406030204" pitchFamily="18" charset="0"/>
                            </a:rPr>
                            <m:t>(</m:t>
                          </m:r>
                          <m:r>
                            <a:rPr lang="en-US" sz="2300" b="1" i="1">
                              <a:latin typeface="Cambria Math" panose="02040503050406030204" pitchFamily="18" charset="0"/>
                            </a:rPr>
                            <m:t>𝑻𝑷</m:t>
                          </m:r>
                          <m:r>
                            <a:rPr lang="en-US" sz="2300" b="1" i="1">
                              <a:latin typeface="Cambria Math" panose="02040503050406030204" pitchFamily="18" charset="0"/>
                            </a:rPr>
                            <m:t>)</m:t>
                          </m:r>
                        </m:num>
                        <m:den>
                          <m:r>
                            <a:rPr lang="en-US" sz="2300" b="1" i="1">
                              <a:latin typeface="Cambria Math" panose="02040503050406030204" pitchFamily="18" charset="0"/>
                            </a:rPr>
                            <m:t>𝑻𝒓𝒖𝒆</m:t>
                          </m:r>
                          <m:r>
                            <a:rPr lang="en-US" sz="2300" b="1" i="1">
                              <a:latin typeface="Cambria Math" panose="02040503050406030204" pitchFamily="18" charset="0"/>
                            </a:rPr>
                            <m:t> </m:t>
                          </m:r>
                          <m:r>
                            <a:rPr lang="en-US" sz="2300" b="1" i="1">
                              <a:latin typeface="Cambria Math" panose="02040503050406030204" pitchFamily="18" charset="0"/>
                            </a:rPr>
                            <m:t>𝑷𝒐𝒔𝒊𝒕𝒊𝒗𝒆</m:t>
                          </m:r>
                          <m:r>
                            <a:rPr lang="en-US" sz="2300" b="1" i="1">
                              <a:latin typeface="Cambria Math" panose="02040503050406030204" pitchFamily="18" charset="0"/>
                            </a:rPr>
                            <m:t>(</m:t>
                          </m:r>
                          <m:r>
                            <a:rPr lang="en-US" sz="2300" b="1" i="1">
                              <a:latin typeface="Cambria Math" panose="02040503050406030204" pitchFamily="18" charset="0"/>
                            </a:rPr>
                            <m:t>𝑻𝑷</m:t>
                          </m:r>
                          <m:r>
                            <a:rPr lang="en-US" sz="2300" b="1" i="1">
                              <a:latin typeface="Cambria Math" panose="02040503050406030204" pitchFamily="18" charset="0"/>
                            </a:rPr>
                            <m:t>)+</m:t>
                          </m:r>
                          <m:r>
                            <a:rPr lang="en-US" sz="2300" b="1" i="1">
                              <a:latin typeface="Cambria Math" panose="02040503050406030204" pitchFamily="18" charset="0"/>
                            </a:rPr>
                            <m:t>𝑭𝒂𝒍𝒔𝒆</m:t>
                          </m:r>
                          <m:r>
                            <a:rPr lang="en-US" sz="2300" b="1" i="1">
                              <a:latin typeface="Cambria Math" panose="02040503050406030204" pitchFamily="18" charset="0"/>
                            </a:rPr>
                            <m:t> </m:t>
                          </m:r>
                          <m:r>
                            <a:rPr lang="en-US" sz="2300" b="1" i="1">
                              <a:latin typeface="Cambria Math" panose="02040503050406030204" pitchFamily="18" charset="0"/>
                            </a:rPr>
                            <m:t>𝑷𝒐𝒔𝒊𝒕𝒊𝒗𝒆</m:t>
                          </m:r>
                          <m:r>
                            <a:rPr lang="en-US" sz="2300" b="1" i="1">
                              <a:latin typeface="Cambria Math" panose="02040503050406030204" pitchFamily="18" charset="0"/>
                            </a:rPr>
                            <m:t> (</m:t>
                          </m:r>
                          <m:r>
                            <a:rPr lang="en-US" sz="2300" b="1" i="1">
                              <a:latin typeface="Cambria Math" panose="02040503050406030204" pitchFamily="18" charset="0"/>
                            </a:rPr>
                            <m:t>𝑭𝑷</m:t>
                          </m:r>
                          <m:r>
                            <a:rPr lang="en-US" sz="2300" b="1" i="1">
                              <a:latin typeface="Cambria Math" panose="02040503050406030204" pitchFamily="18" charset="0"/>
                            </a:rPr>
                            <m:t>)</m:t>
                          </m:r>
                        </m:den>
                      </m:f>
                      <m:r>
                        <a:rPr lang="en-US" sz="2300" b="1" i="1" smtClean="0">
                          <a:latin typeface="Cambria Math" panose="02040503050406030204" pitchFamily="18" charset="0"/>
                        </a:rPr>
                        <m:t>    </m:t>
                      </m:r>
                      <m:r>
                        <a:rPr lang="en-US" sz="2300" b="1" i="1" smtClean="0">
                          <a:effectLst/>
                          <a:latin typeface="Cambria Math" panose="02040503050406030204" pitchFamily="18" charset="0"/>
                          <a:ea typeface="Times New Roman" panose="02020603050405020304" pitchFamily="18" charset="0"/>
                        </a:rPr>
                        <m:t>𝑹𝒆𝒄𝒂𝒍𝒍</m:t>
                      </m:r>
                      <m:r>
                        <a:rPr lang="en-US" sz="2300" b="1" i="1" smtClean="0">
                          <a:effectLst/>
                          <a:latin typeface="Cambria Math" panose="02040503050406030204" pitchFamily="18" charset="0"/>
                          <a:ea typeface="Times New Roman" panose="02020603050405020304" pitchFamily="18" charset="0"/>
                        </a:rPr>
                        <m:t>=</m:t>
                      </m:r>
                      <m:f>
                        <m:fPr>
                          <m:ctrlPr>
                            <a:rPr lang="en-US" sz="2300" b="1" i="1">
                              <a:effectLst/>
                              <a:latin typeface="Cambria Math" panose="02040503050406030204" pitchFamily="18" charset="0"/>
                              <a:ea typeface="Times New Roman" panose="02020603050405020304" pitchFamily="18" charset="0"/>
                            </a:rPr>
                          </m:ctrlPr>
                        </m:fPr>
                        <m:num>
                          <m:r>
                            <a:rPr lang="en-US" sz="2300" b="1" i="1">
                              <a:effectLst/>
                              <a:latin typeface="Cambria Math" panose="02040503050406030204" pitchFamily="18" charset="0"/>
                              <a:ea typeface="Times New Roman" panose="02020603050405020304" pitchFamily="18" charset="0"/>
                            </a:rPr>
                            <m:t>𝑻𝒓𝒖𝒆</m:t>
                          </m:r>
                          <m:r>
                            <a:rPr lang="en-US" sz="2300" b="1" i="1">
                              <a:effectLst/>
                              <a:latin typeface="Cambria Math" panose="02040503050406030204" pitchFamily="18" charset="0"/>
                              <a:ea typeface="Times New Roman" panose="02020603050405020304" pitchFamily="18" charset="0"/>
                            </a:rPr>
                            <m:t> </m:t>
                          </m:r>
                          <m:r>
                            <a:rPr lang="en-US" sz="2300" b="1" i="1">
                              <a:effectLst/>
                              <a:latin typeface="Cambria Math" panose="02040503050406030204" pitchFamily="18" charset="0"/>
                              <a:ea typeface="Times New Roman" panose="02020603050405020304" pitchFamily="18" charset="0"/>
                            </a:rPr>
                            <m:t>𝒑𝒐𝒔𝒊𝒕𝒊𝒗𝒆</m:t>
                          </m:r>
                          <m:r>
                            <a:rPr lang="en-US" sz="2300" b="1" i="1">
                              <a:effectLst/>
                              <a:latin typeface="Cambria Math" panose="02040503050406030204" pitchFamily="18" charset="0"/>
                              <a:ea typeface="Times New Roman" panose="02020603050405020304" pitchFamily="18" charset="0"/>
                            </a:rPr>
                            <m:t>(</m:t>
                          </m:r>
                          <m:r>
                            <a:rPr lang="en-US" sz="2300" b="1" i="1">
                              <a:effectLst/>
                              <a:latin typeface="Cambria Math" panose="02040503050406030204" pitchFamily="18" charset="0"/>
                              <a:ea typeface="Times New Roman" panose="02020603050405020304" pitchFamily="18" charset="0"/>
                            </a:rPr>
                            <m:t>𝑻𝑷</m:t>
                          </m:r>
                          <m:r>
                            <a:rPr lang="en-US" sz="2300" b="1" i="1">
                              <a:effectLst/>
                              <a:latin typeface="Cambria Math" panose="02040503050406030204" pitchFamily="18" charset="0"/>
                              <a:ea typeface="Times New Roman" panose="02020603050405020304" pitchFamily="18" charset="0"/>
                            </a:rPr>
                            <m:t>)</m:t>
                          </m:r>
                        </m:num>
                        <m:den>
                          <m:r>
                            <a:rPr lang="en-US" sz="2300" b="1" i="1">
                              <a:effectLst/>
                              <a:latin typeface="Cambria Math" panose="02040503050406030204" pitchFamily="18" charset="0"/>
                              <a:ea typeface="Times New Roman" panose="02020603050405020304" pitchFamily="18" charset="0"/>
                            </a:rPr>
                            <m:t>𝑻𝒓𝒖𝒆</m:t>
                          </m:r>
                          <m:r>
                            <a:rPr lang="en-US" sz="2300" b="1" i="1">
                              <a:effectLst/>
                              <a:latin typeface="Cambria Math" panose="02040503050406030204" pitchFamily="18" charset="0"/>
                              <a:ea typeface="Times New Roman" panose="02020603050405020304" pitchFamily="18" charset="0"/>
                            </a:rPr>
                            <m:t> </m:t>
                          </m:r>
                          <m:r>
                            <a:rPr lang="en-US" sz="2300" b="1" i="1">
                              <a:effectLst/>
                              <a:latin typeface="Cambria Math" panose="02040503050406030204" pitchFamily="18" charset="0"/>
                              <a:ea typeface="Times New Roman" panose="02020603050405020304" pitchFamily="18" charset="0"/>
                            </a:rPr>
                            <m:t>𝑷𝒐𝒔𝒊𝒕𝒊𝒗𝒆</m:t>
                          </m:r>
                          <m:d>
                            <m:dPr>
                              <m:ctrlPr>
                                <a:rPr lang="en-US" sz="2300" b="1" i="1">
                                  <a:effectLst/>
                                  <a:latin typeface="Cambria Math" panose="02040503050406030204" pitchFamily="18" charset="0"/>
                                  <a:ea typeface="Times New Roman" panose="02020603050405020304" pitchFamily="18" charset="0"/>
                                </a:rPr>
                              </m:ctrlPr>
                            </m:dPr>
                            <m:e>
                              <m:r>
                                <a:rPr lang="en-US" sz="2300" b="1" i="1">
                                  <a:effectLst/>
                                  <a:latin typeface="Cambria Math" panose="02040503050406030204" pitchFamily="18" charset="0"/>
                                  <a:ea typeface="Times New Roman" panose="02020603050405020304" pitchFamily="18" charset="0"/>
                                </a:rPr>
                                <m:t>𝑻𝑷</m:t>
                              </m:r>
                            </m:e>
                          </m:d>
                          <m:r>
                            <a:rPr lang="en-US" sz="2300" b="1" i="1">
                              <a:effectLst/>
                              <a:latin typeface="Cambria Math" panose="02040503050406030204" pitchFamily="18" charset="0"/>
                              <a:ea typeface="Times New Roman" panose="02020603050405020304" pitchFamily="18" charset="0"/>
                            </a:rPr>
                            <m:t>+</m:t>
                          </m:r>
                          <m:r>
                            <a:rPr lang="en-US" sz="2300" b="1" i="1">
                              <a:effectLst/>
                              <a:latin typeface="Cambria Math" panose="02040503050406030204" pitchFamily="18" charset="0"/>
                              <a:ea typeface="Times New Roman" panose="02020603050405020304" pitchFamily="18" charset="0"/>
                            </a:rPr>
                            <m:t>𝑭𝒂𝒍𝒔𝒆</m:t>
                          </m:r>
                          <m:r>
                            <a:rPr lang="en-US" sz="2300" b="1" i="1">
                              <a:effectLst/>
                              <a:latin typeface="Cambria Math" panose="02040503050406030204" pitchFamily="18" charset="0"/>
                              <a:ea typeface="Times New Roman" panose="02020603050405020304" pitchFamily="18" charset="0"/>
                            </a:rPr>
                            <m:t> </m:t>
                          </m:r>
                          <m:r>
                            <a:rPr lang="en-US" sz="2300" b="1" i="1">
                              <a:effectLst/>
                              <a:latin typeface="Cambria Math" panose="02040503050406030204" pitchFamily="18" charset="0"/>
                              <a:ea typeface="Times New Roman" panose="02020603050405020304" pitchFamily="18" charset="0"/>
                            </a:rPr>
                            <m:t>𝑵𝒆𝒈𝒂𝒕𝒊𝒗𝒆</m:t>
                          </m:r>
                          <m:r>
                            <a:rPr lang="en-US" sz="2300" b="1" i="1">
                              <a:effectLst/>
                              <a:latin typeface="Cambria Math" panose="02040503050406030204" pitchFamily="18" charset="0"/>
                              <a:ea typeface="Times New Roman" panose="02020603050405020304" pitchFamily="18" charset="0"/>
                            </a:rPr>
                            <m:t> (</m:t>
                          </m:r>
                          <m:r>
                            <a:rPr lang="en-US" sz="2300" b="1" i="1">
                              <a:effectLst/>
                              <a:latin typeface="Cambria Math" panose="02040503050406030204" pitchFamily="18" charset="0"/>
                              <a:ea typeface="Times New Roman" panose="02020603050405020304" pitchFamily="18" charset="0"/>
                            </a:rPr>
                            <m:t>𝑭𝑵</m:t>
                          </m:r>
                          <m:r>
                            <a:rPr lang="en-US" sz="2300" b="1" i="1">
                              <a:effectLst/>
                              <a:latin typeface="Cambria Math" panose="02040503050406030204" pitchFamily="18" charset="0"/>
                              <a:ea typeface="Times New Roman" panose="02020603050405020304" pitchFamily="18" charset="0"/>
                            </a:rPr>
                            <m:t>)</m:t>
                          </m:r>
                        </m:den>
                      </m:f>
                    </m:oMath>
                  </m:oMathPara>
                </a14:m>
                <a:endParaRPr lang="en-US" sz="23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300" dirty="0">
                    <a:solidFill>
                      <a:schemeClr val="tx1"/>
                    </a:solidFill>
                    <a:latin typeface="Times New Roman" panose="02020603050405020304" pitchFamily="18" charset="0"/>
                    <a:cs typeface="Times New Roman" panose="02020603050405020304" pitchFamily="18" charset="0"/>
                  </a:rPr>
                  <a:t>F1 score is t</a:t>
                </a:r>
                <a:r>
                  <a:rPr lang="en-US" sz="2300" b="0" i="0" u="none" strike="noStrike" dirty="0">
                    <a:solidFill>
                      <a:schemeClr val="tx1"/>
                    </a:solidFill>
                    <a:effectLst/>
                    <a:latin typeface="Times New Roman" panose="02020603050405020304" pitchFamily="18" charset="0"/>
                    <a:cs typeface="Times New Roman" panose="02020603050405020304" pitchFamily="18" charset="0"/>
                  </a:rPr>
                  <a:t>he accuracy metric computes how many times a model made a correct prediction across the entire dataset</a:t>
                </a:r>
              </a:p>
              <a:p>
                <a:pPr marL="0" indent="0" algn="just">
                  <a:buNone/>
                </a:pPr>
                <a14:m>
                  <m:oMathPara xmlns:m="http://schemas.openxmlformats.org/officeDocument/2006/math">
                    <m:oMathParaPr>
                      <m:jc m:val="centerGroup"/>
                    </m:oMathParaPr>
                    <m:oMath xmlns:m="http://schemas.openxmlformats.org/officeDocument/2006/math">
                      <m:r>
                        <a:rPr lang="en-US" sz="2300" b="1" i="1" smtClean="0">
                          <a:effectLst/>
                          <a:latin typeface="Cambria Math" panose="02040503050406030204" pitchFamily="18" charset="0"/>
                          <a:ea typeface="Times New Roman" panose="02020603050405020304" pitchFamily="18" charset="0"/>
                        </a:rPr>
                        <m:t>𝑭</m:t>
                      </m:r>
                      <m:r>
                        <a:rPr lang="en-US" sz="2300" b="1" i="1" smtClean="0">
                          <a:effectLst/>
                          <a:latin typeface="Cambria Math" panose="02040503050406030204" pitchFamily="18" charset="0"/>
                          <a:ea typeface="Times New Roman" panose="02020603050405020304" pitchFamily="18" charset="0"/>
                        </a:rPr>
                        <m:t>𝟏</m:t>
                      </m:r>
                      <m:r>
                        <a:rPr lang="en-US" sz="2300" b="1" i="1" smtClean="0">
                          <a:effectLst/>
                          <a:latin typeface="Cambria Math" panose="02040503050406030204" pitchFamily="18" charset="0"/>
                          <a:ea typeface="Times New Roman" panose="02020603050405020304" pitchFamily="18" charset="0"/>
                        </a:rPr>
                        <m:t> </m:t>
                      </m:r>
                      <m:r>
                        <a:rPr lang="en-US" sz="2300" b="1" i="1" smtClean="0">
                          <a:effectLst/>
                          <a:latin typeface="Cambria Math" panose="02040503050406030204" pitchFamily="18" charset="0"/>
                          <a:ea typeface="Times New Roman" panose="02020603050405020304" pitchFamily="18" charset="0"/>
                        </a:rPr>
                        <m:t>𝒔𝒄𝒐𝒓𝒆</m:t>
                      </m:r>
                      <m:r>
                        <a:rPr lang="en-US" sz="2300" b="1" i="1" smtClean="0">
                          <a:effectLst/>
                          <a:latin typeface="Cambria Math" panose="02040503050406030204" pitchFamily="18" charset="0"/>
                          <a:ea typeface="Times New Roman" panose="02020603050405020304" pitchFamily="18" charset="0"/>
                        </a:rPr>
                        <m:t>=</m:t>
                      </m:r>
                      <m:r>
                        <a:rPr lang="en-US" sz="2300" b="1" i="1" smtClean="0">
                          <a:effectLst/>
                          <a:latin typeface="Cambria Math" panose="02040503050406030204" pitchFamily="18" charset="0"/>
                          <a:ea typeface="Times New Roman" panose="02020603050405020304" pitchFamily="18" charset="0"/>
                        </a:rPr>
                        <m:t>𝟐</m:t>
                      </m:r>
                      <m:r>
                        <a:rPr lang="en-US" sz="2300" b="1" i="1" smtClean="0">
                          <a:effectLst/>
                          <a:latin typeface="Cambria Math" panose="02040503050406030204" pitchFamily="18" charset="0"/>
                          <a:ea typeface="Times New Roman" panose="02020603050405020304" pitchFamily="18" charset="0"/>
                        </a:rPr>
                        <m:t> </m:t>
                      </m:r>
                      <m:r>
                        <a:rPr lang="en-US" sz="2300" b="1" i="1" smtClean="0">
                          <a:effectLst/>
                          <a:latin typeface="Cambria Math" panose="02040503050406030204" pitchFamily="18" charset="0"/>
                          <a:ea typeface="Times New Roman" panose="02020603050405020304" pitchFamily="18" charset="0"/>
                        </a:rPr>
                        <m:t>𝑿</m:t>
                      </m:r>
                      <m:r>
                        <a:rPr lang="en-US" sz="2300" b="1" i="1" smtClean="0">
                          <a:effectLst/>
                          <a:latin typeface="Cambria Math" panose="02040503050406030204" pitchFamily="18" charset="0"/>
                          <a:ea typeface="Times New Roman" panose="02020603050405020304" pitchFamily="18" charset="0"/>
                        </a:rPr>
                        <m:t> </m:t>
                      </m:r>
                      <m:f>
                        <m:fPr>
                          <m:ctrlPr>
                            <a:rPr lang="en-US" sz="2300" b="1" i="1">
                              <a:effectLst/>
                              <a:latin typeface="Cambria Math" panose="02040503050406030204" pitchFamily="18" charset="0"/>
                              <a:ea typeface="Times New Roman" panose="02020603050405020304" pitchFamily="18" charset="0"/>
                            </a:rPr>
                          </m:ctrlPr>
                        </m:fPr>
                        <m:num>
                          <m:r>
                            <a:rPr lang="en-US" sz="2300" b="1" i="1">
                              <a:effectLst/>
                              <a:latin typeface="Cambria Math" panose="02040503050406030204" pitchFamily="18" charset="0"/>
                              <a:ea typeface="Times New Roman" panose="02020603050405020304" pitchFamily="18" charset="0"/>
                            </a:rPr>
                            <m:t>𝒑𝒓𝒆𝒄𝒊𝒔𝒊𝒐𝒏</m:t>
                          </m:r>
                          <m:r>
                            <a:rPr lang="en-US" sz="2300" b="1" i="1">
                              <a:effectLst/>
                              <a:latin typeface="Cambria Math" panose="02040503050406030204" pitchFamily="18" charset="0"/>
                              <a:ea typeface="Times New Roman" panose="02020603050405020304" pitchFamily="18" charset="0"/>
                            </a:rPr>
                            <m:t> ∗ </m:t>
                          </m:r>
                          <m:r>
                            <a:rPr lang="en-US" sz="2300" b="1" i="1">
                              <a:effectLst/>
                              <a:latin typeface="Cambria Math" panose="02040503050406030204" pitchFamily="18" charset="0"/>
                              <a:ea typeface="Times New Roman" panose="02020603050405020304" pitchFamily="18" charset="0"/>
                            </a:rPr>
                            <m:t>𝒓𝒆𝒄𝒂𝒍𝒍</m:t>
                          </m:r>
                        </m:num>
                        <m:den>
                          <m:r>
                            <a:rPr lang="en-US" sz="2300" b="1" i="1">
                              <a:effectLst/>
                              <a:latin typeface="Cambria Math" panose="02040503050406030204" pitchFamily="18" charset="0"/>
                              <a:ea typeface="Times New Roman" panose="02020603050405020304" pitchFamily="18" charset="0"/>
                            </a:rPr>
                            <m:t>𝒑𝒓𝒆𝒄𝒊𝒔𝒊𝒐𝒏</m:t>
                          </m:r>
                          <m:r>
                            <a:rPr lang="en-US" sz="2300" b="1" i="1">
                              <a:effectLst/>
                              <a:latin typeface="Cambria Math" panose="02040503050406030204" pitchFamily="18" charset="0"/>
                              <a:ea typeface="Times New Roman" panose="02020603050405020304" pitchFamily="18" charset="0"/>
                            </a:rPr>
                            <m:t>+</m:t>
                          </m:r>
                          <m:r>
                            <a:rPr lang="en-US" sz="2300" b="1" i="1">
                              <a:effectLst/>
                              <a:latin typeface="Cambria Math" panose="02040503050406030204" pitchFamily="18" charset="0"/>
                              <a:ea typeface="Times New Roman" panose="02020603050405020304" pitchFamily="18" charset="0"/>
                            </a:rPr>
                            <m:t>𝒓𝒆𝒄𝒂𝒍𝒍</m:t>
                          </m:r>
                        </m:den>
                      </m:f>
                    </m:oMath>
                  </m:oMathPara>
                </a14:m>
                <a:endParaRPr lang="en-US" sz="23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300" dirty="0">
                    <a:effectLst/>
                    <a:latin typeface="Times New Roman" panose="02020603050405020304" pitchFamily="18" charset="0"/>
                    <a:ea typeface="Times New Roman" panose="02020603050405020304" pitchFamily="18" charset="0"/>
                    <a:cs typeface="Times New Roman" panose="02020603050405020304" pitchFamily="18" charset="0"/>
                  </a:rPr>
                  <a:t>Mean Average Precision was the main assessment metric we used. The anticipated bounding box cannot be considered a genuine positive until the Intersection-Over-Union (IOU) criterion is met. </a:t>
                </a:r>
              </a:p>
              <a:p>
                <a:pPr algn="just"/>
                <a:r>
                  <a:rPr lang="en-US" sz="2300" kern="0" dirty="0">
                    <a:effectLst/>
                    <a:latin typeface="Times New Roman" panose="02020603050405020304" pitchFamily="18" charset="0"/>
                    <a:ea typeface="Times New Roman" panose="02020603050405020304" pitchFamily="18" charset="0"/>
                    <a:cs typeface="Times New Roman" panose="02020603050405020304" pitchFamily="18" charset="0"/>
                  </a:rPr>
                  <a:t>IOU is a measurement of the area that the ground truth bounding box and the expected bounding box share.</a:t>
                </a:r>
              </a:p>
              <a:p>
                <a:pPr marL="0" indent="0" algn="just">
                  <a:buNone/>
                </a:pPr>
                <a14:m>
                  <m:oMathPara xmlns:m="http://schemas.openxmlformats.org/officeDocument/2006/math">
                    <m:oMathParaPr>
                      <m:jc m:val="centerGroup"/>
                    </m:oMathParaPr>
                    <m:oMath xmlns:m="http://schemas.openxmlformats.org/officeDocument/2006/math">
                      <m:r>
                        <a:rPr lang="en-US" sz="2300" b="1" i="1" smtClean="0">
                          <a:effectLst/>
                          <a:latin typeface="Cambria Math" panose="02040503050406030204" pitchFamily="18" charset="0"/>
                          <a:ea typeface="Times New Roman" panose="02020603050405020304" pitchFamily="18" charset="0"/>
                        </a:rPr>
                        <m:t>𝐈𝐨𝐔</m:t>
                      </m:r>
                      <m:r>
                        <a:rPr lang="en-US" sz="2300" b="1">
                          <a:effectLst/>
                          <a:latin typeface="Cambria Math" panose="02040503050406030204" pitchFamily="18" charset="0"/>
                          <a:ea typeface="Times New Roman" panose="02020603050405020304" pitchFamily="18" charset="0"/>
                        </a:rPr>
                        <m:t>=</m:t>
                      </m:r>
                      <m:f>
                        <m:fPr>
                          <m:ctrlPr>
                            <a:rPr lang="en-US" sz="2300" b="1" i="1">
                              <a:effectLst/>
                              <a:latin typeface="Cambria Math" panose="02040503050406030204" pitchFamily="18" charset="0"/>
                              <a:ea typeface="Times New Roman" panose="02020603050405020304" pitchFamily="18" charset="0"/>
                            </a:rPr>
                          </m:ctrlPr>
                        </m:fPr>
                        <m:num>
                          <m:r>
                            <a:rPr lang="en-US" sz="2300" b="1" i="1">
                              <a:effectLst/>
                              <a:latin typeface="Cambria Math" panose="02040503050406030204" pitchFamily="18" charset="0"/>
                              <a:ea typeface="Times New Roman" panose="02020603050405020304" pitchFamily="18" charset="0"/>
                            </a:rPr>
                            <m:t>𝐆𝐁𝐨𝐱</m:t>
                          </m:r>
                          <m:r>
                            <a:rPr lang="en-US" sz="2300" b="1">
                              <a:effectLst/>
                              <a:latin typeface="Cambria Math" panose="02040503050406030204" pitchFamily="18" charset="0"/>
                              <a:ea typeface="Times New Roman" panose="02020603050405020304" pitchFamily="18" charset="0"/>
                            </a:rPr>
                            <m:t> </m:t>
                          </m:r>
                          <m:r>
                            <a:rPr lang="en-US" sz="2300" b="1">
                              <a:effectLst/>
                              <a:latin typeface="Cambria Math" panose="02040503050406030204" pitchFamily="18" charset="0"/>
                              <a:ea typeface="Times New Roman" panose="02020603050405020304" pitchFamily="18" charset="0"/>
                              <a:sym typeface="Symbol" pitchFamily="2" charset="2"/>
                            </a:rPr>
                            <m:t></m:t>
                          </m:r>
                          <m:r>
                            <a:rPr lang="en-US" sz="2300" b="1">
                              <a:effectLst/>
                              <a:latin typeface="Cambria Math" panose="02040503050406030204" pitchFamily="18" charset="0"/>
                              <a:ea typeface="Times New Roman" panose="02020603050405020304" pitchFamily="18" charset="0"/>
                            </a:rPr>
                            <m:t> </m:t>
                          </m:r>
                          <m:r>
                            <a:rPr lang="en-US" sz="2300" b="1" i="1">
                              <a:effectLst/>
                              <a:latin typeface="Cambria Math" panose="02040503050406030204" pitchFamily="18" charset="0"/>
                              <a:ea typeface="Times New Roman" panose="02020603050405020304" pitchFamily="18" charset="0"/>
                            </a:rPr>
                            <m:t>𝐏𝐁𝐨𝐱</m:t>
                          </m:r>
                        </m:num>
                        <m:den>
                          <m:r>
                            <a:rPr lang="en-US" sz="2300" b="1" i="1">
                              <a:effectLst/>
                              <a:latin typeface="Cambria Math" panose="02040503050406030204" pitchFamily="18" charset="0"/>
                              <a:ea typeface="Times New Roman" panose="02020603050405020304" pitchFamily="18" charset="0"/>
                            </a:rPr>
                            <m:t>𝐆𝐁𝐨𝐱</m:t>
                          </m:r>
                          <m:r>
                            <a:rPr lang="en-US" sz="2300" b="1">
                              <a:effectLst/>
                              <a:latin typeface="Cambria Math" panose="02040503050406030204" pitchFamily="18" charset="0"/>
                              <a:ea typeface="Times New Roman" panose="02020603050405020304" pitchFamily="18" charset="0"/>
                            </a:rPr>
                            <m:t> </m:t>
                          </m:r>
                          <m:r>
                            <a:rPr lang="en-US" sz="2300" b="1">
                              <a:effectLst/>
                              <a:latin typeface="Cambria Math" panose="02040503050406030204" pitchFamily="18" charset="0"/>
                              <a:ea typeface="Times New Roman" panose="02020603050405020304" pitchFamily="18" charset="0"/>
                              <a:sym typeface="Symbol" pitchFamily="2" charset="2"/>
                            </a:rPr>
                            <m:t></m:t>
                          </m:r>
                          <m:r>
                            <a:rPr lang="en-US" sz="2300" b="1">
                              <a:effectLst/>
                              <a:latin typeface="Cambria Math" panose="02040503050406030204" pitchFamily="18" charset="0"/>
                              <a:ea typeface="Times New Roman" panose="02020603050405020304" pitchFamily="18" charset="0"/>
                            </a:rPr>
                            <m:t> </m:t>
                          </m:r>
                          <m:r>
                            <a:rPr lang="en-US" sz="2300" b="1" i="1">
                              <a:effectLst/>
                              <a:latin typeface="Cambria Math" panose="02040503050406030204" pitchFamily="18" charset="0"/>
                              <a:ea typeface="Times New Roman" panose="02020603050405020304" pitchFamily="18" charset="0"/>
                            </a:rPr>
                            <m:t>𝐏𝐁𝐨𝐱</m:t>
                          </m:r>
                        </m:den>
                      </m:f>
                    </m:oMath>
                  </m:oMathPara>
                </a14:m>
                <a:endParaRPr lang="en-US" sz="23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sz="1800" dirty="0">
                  <a:effectLst/>
                  <a:latin typeface="Times New Roman" panose="02020603050405020304" pitchFamily="18" charset="0"/>
                  <a:ea typeface="Times New Roman" panose="02020603050405020304" pitchFamily="18" charset="0"/>
                </a:endParaRPr>
              </a:p>
              <a:p>
                <a:endParaRPr lang="en-US" sz="1800" dirty="0">
                  <a:effectLst/>
                  <a:latin typeface="Times New Roman" panose="02020603050405020304" pitchFamily="18" charset="0"/>
                  <a:ea typeface="Times New Roman" panose="02020603050405020304" pitchFamily="18" charset="0"/>
                </a:endParaRPr>
              </a:p>
              <a:p>
                <a:endParaRPr lang="en-US" sz="1800" dirty="0">
                  <a:effectLst/>
                  <a:latin typeface="Times New Roman" panose="02020603050405020304" pitchFamily="18" charset="0"/>
                  <a:ea typeface="Times New Roman" panose="02020603050405020304" pitchFamily="18" charset="0"/>
                </a:endParaRPr>
              </a:p>
              <a:p>
                <a:endParaRPr lang="en-US" sz="1800" dirty="0">
                  <a:effectLst/>
                  <a:latin typeface="Times New Roman" panose="02020603050405020304" pitchFamily="18" charset="0"/>
                  <a:ea typeface="Times New Roman" panose="02020603050405020304" pitchFamily="18" charset="0"/>
                </a:endParaRPr>
              </a:p>
              <a:p>
                <a:endParaRPr lang="en-US" sz="1800" dirty="0">
                  <a:effectLst/>
                  <a:latin typeface="Times New Roman" panose="02020603050405020304" pitchFamily="18" charset="0"/>
                  <a:ea typeface="Times New Roman" panose="02020603050405020304" pitchFamily="18" charset="0"/>
                </a:endParaRPr>
              </a:p>
              <a:p>
                <a:endParaRPr lang="en-US" dirty="0">
                  <a:solidFill>
                    <a:srgbClr val="404040"/>
                  </a:solidFill>
                </a:endParaRPr>
              </a:p>
            </p:txBody>
          </p:sp>
        </mc:Choice>
        <mc:Fallback>
          <p:sp>
            <p:nvSpPr>
              <p:cNvPr id="3" name="Content Placeholder 2">
                <a:extLst>
                  <a:ext uri="{FF2B5EF4-FFF2-40B4-BE49-F238E27FC236}">
                    <a16:creationId xmlns:a16="http://schemas.microsoft.com/office/drawing/2014/main" id="{197C496E-4B26-19BE-4E94-369809354B09}"/>
                  </a:ext>
                </a:extLst>
              </p:cNvPr>
              <p:cNvSpPr>
                <a:spLocks noGrp="1" noRot="1" noChangeAspect="1" noMove="1" noResize="1" noEditPoints="1" noAdjustHandles="1" noChangeArrowheads="1" noChangeShapeType="1" noTextEdit="1"/>
              </p:cNvSpPr>
              <p:nvPr>
                <p:ph idx="1"/>
              </p:nvPr>
            </p:nvSpPr>
            <p:spPr>
              <a:xfrm>
                <a:off x="1639614" y="1843590"/>
                <a:ext cx="8845960" cy="3326928"/>
              </a:xfrm>
              <a:blipFill>
                <a:blip r:embed="rId2"/>
                <a:stretch>
                  <a:fillRect l="-143" t="-1515" r="-143"/>
                </a:stretch>
              </a:blipFill>
            </p:spPr>
            <p:txBody>
              <a:bodyPr/>
              <a:lstStyle/>
              <a:p>
                <a:r>
                  <a:rPr lang="en-US">
                    <a:noFill/>
                  </a:rPr>
                  <a:t> </a:t>
                </a:r>
              </a:p>
            </p:txBody>
          </p:sp>
        </mc:Fallback>
      </mc:AlternateContent>
    </p:spTree>
    <p:extLst>
      <p:ext uri="{BB962C8B-B14F-4D97-AF65-F5344CB8AC3E}">
        <p14:creationId xmlns:p14="http://schemas.microsoft.com/office/powerpoint/2010/main" val="1747390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9656106-7B79-06E1-A3F5-EE6451C1CE4F}"/>
              </a:ext>
            </a:extLst>
          </p:cNvPr>
          <p:cNvSpPr>
            <a:spLocks noGrp="1"/>
          </p:cNvSpPr>
          <p:nvPr>
            <p:ph idx="1"/>
          </p:nvPr>
        </p:nvSpPr>
        <p:spPr>
          <a:xfrm>
            <a:off x="1639614" y="1843590"/>
            <a:ext cx="8845960" cy="3326928"/>
          </a:xfrm>
        </p:spPr>
        <p:txBody>
          <a:bodyPr>
            <a:normAutofit/>
          </a:bodyPr>
          <a:lstStyle/>
          <a:p>
            <a:pPr marL="0" indent="0">
              <a:buNone/>
            </a:pPr>
            <a:endParaRPr lang="en-US" dirty="0">
              <a:solidFill>
                <a:srgbClr val="404040"/>
              </a:solidFill>
            </a:endParaRPr>
          </a:p>
          <a:p>
            <a:pPr marL="0" indent="0">
              <a:buNone/>
            </a:pPr>
            <a:endParaRPr lang="en-US" dirty="0">
              <a:solidFill>
                <a:srgbClr val="404040"/>
              </a:solidFill>
            </a:endParaRPr>
          </a:p>
        </p:txBody>
      </p:sp>
      <p:pic>
        <p:nvPicPr>
          <p:cNvPr id="5" name="Picture 4" descr="A graph of different types of graphs&#10;&#10;Description automatically generated with medium confidence">
            <a:extLst>
              <a:ext uri="{FF2B5EF4-FFF2-40B4-BE49-F238E27FC236}">
                <a16:creationId xmlns:a16="http://schemas.microsoft.com/office/drawing/2014/main" id="{1E8DBB49-24AC-90F3-2478-FDAE459A4F60}"/>
              </a:ext>
            </a:extLst>
          </p:cNvPr>
          <p:cNvPicPr>
            <a:picLocks noChangeAspect="1"/>
          </p:cNvPicPr>
          <p:nvPr/>
        </p:nvPicPr>
        <p:blipFill>
          <a:blip r:embed="rId2"/>
          <a:stretch>
            <a:fillRect/>
          </a:stretch>
        </p:blipFill>
        <p:spPr>
          <a:xfrm>
            <a:off x="5913380" y="1542562"/>
            <a:ext cx="4441534" cy="3790826"/>
          </a:xfrm>
          <a:prstGeom prst="rect">
            <a:avLst/>
          </a:prstGeom>
        </p:spPr>
      </p:pic>
      <p:pic>
        <p:nvPicPr>
          <p:cNvPr id="11" name="Picture 10">
            <a:extLst>
              <a:ext uri="{FF2B5EF4-FFF2-40B4-BE49-F238E27FC236}">
                <a16:creationId xmlns:a16="http://schemas.microsoft.com/office/drawing/2014/main" id="{5F2AF81F-76B0-C082-7992-85B84739EB26}"/>
              </a:ext>
            </a:extLst>
          </p:cNvPr>
          <p:cNvPicPr>
            <a:picLocks noChangeAspect="1"/>
          </p:cNvPicPr>
          <p:nvPr/>
        </p:nvPicPr>
        <p:blipFill>
          <a:blip r:embed="rId3"/>
          <a:stretch>
            <a:fillRect/>
          </a:stretch>
        </p:blipFill>
        <p:spPr>
          <a:xfrm>
            <a:off x="1740447" y="1687482"/>
            <a:ext cx="3893098" cy="3790827"/>
          </a:xfrm>
          <a:prstGeom prst="rect">
            <a:avLst/>
          </a:prstGeom>
        </p:spPr>
      </p:pic>
      <p:sp>
        <p:nvSpPr>
          <p:cNvPr id="15" name="TextBox 14">
            <a:extLst>
              <a:ext uri="{FF2B5EF4-FFF2-40B4-BE49-F238E27FC236}">
                <a16:creationId xmlns:a16="http://schemas.microsoft.com/office/drawing/2014/main" id="{3785F057-E934-4EF6-5D85-9C9D7F60FAB4}"/>
              </a:ext>
            </a:extLst>
          </p:cNvPr>
          <p:cNvSpPr txBox="1"/>
          <p:nvPr/>
        </p:nvSpPr>
        <p:spPr>
          <a:xfrm>
            <a:off x="1975945" y="1338236"/>
            <a:ext cx="7893269" cy="369332"/>
          </a:xfrm>
          <a:prstGeom prst="rect">
            <a:avLst/>
          </a:prstGeom>
          <a:noFill/>
        </p:spPr>
        <p:txBody>
          <a:bodyPr wrap="square" rtlCol="0">
            <a:spAutoFit/>
          </a:bodyPr>
          <a:lstStyle/>
          <a:p>
            <a:pPr algn="ctr"/>
            <a:r>
              <a:rPr lang="en-US" b="1" u="sng" dirty="0"/>
              <a:t>YOLOv8</a:t>
            </a:r>
            <a:r>
              <a:rPr lang="en-US" dirty="0"/>
              <a:t> </a:t>
            </a:r>
          </a:p>
        </p:txBody>
      </p:sp>
    </p:spTree>
    <p:extLst>
      <p:ext uri="{BB962C8B-B14F-4D97-AF65-F5344CB8AC3E}">
        <p14:creationId xmlns:p14="http://schemas.microsoft.com/office/powerpoint/2010/main" val="2141791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B07AF66-3FDF-F8FD-4B1B-55B853A3FC68}"/>
              </a:ext>
            </a:extLst>
          </p:cNvPr>
          <p:cNvSpPr txBox="1"/>
          <p:nvPr/>
        </p:nvSpPr>
        <p:spPr>
          <a:xfrm>
            <a:off x="643467" y="1028700"/>
            <a:ext cx="3592201" cy="5024966"/>
          </a:xfrm>
          <a:prstGeom prst="rect">
            <a:avLst/>
          </a:prstGeom>
        </p:spPr>
        <p:txBody>
          <a:bodyPr vert="horz" lIns="91440" tIns="45720" rIns="91440" bIns="45720" rtlCol="0">
            <a:normAutofit/>
          </a:bodyPr>
          <a:lstStyle/>
          <a:p>
            <a:pPr indent="-228600" algn="just" defTabSz="914400">
              <a:lnSpc>
                <a:spcPct val="90000"/>
              </a:lnSpc>
              <a:spcBef>
                <a:spcPts val="1000"/>
              </a:spcBef>
              <a:buClr>
                <a:schemeClr val="accent2"/>
              </a:buClr>
              <a:buFont typeface="Arial" panose="020B0604020202020204" pitchFamily="34" charset="0"/>
              <a:buChar char="•"/>
            </a:pPr>
            <a:r>
              <a:rPr lang="en-US" sz="1700" dirty="0">
                <a:solidFill>
                  <a:schemeClr val="bg1"/>
                </a:solidFill>
                <a:latin typeface="Times New Roman" panose="02020603050405020304" pitchFamily="18" charset="0"/>
                <a:cs typeface="Times New Roman" panose="02020603050405020304" pitchFamily="18" charset="0"/>
              </a:rPr>
              <a:t>The testing output displays the performance of an object detection model of YOLO-NAS with a classification at 0.50 </a:t>
            </a:r>
            <a:r>
              <a:rPr lang="en-US" sz="1700" dirty="0" err="1">
                <a:solidFill>
                  <a:schemeClr val="bg1"/>
                </a:solidFill>
                <a:latin typeface="Times New Roman" panose="02020603050405020304" pitchFamily="18" charset="0"/>
                <a:cs typeface="Times New Roman" panose="02020603050405020304" pitchFamily="18" charset="0"/>
              </a:rPr>
              <a:t>IoU</a:t>
            </a:r>
            <a:r>
              <a:rPr lang="en-US" sz="1700" dirty="0">
                <a:solidFill>
                  <a:schemeClr val="bg1"/>
                </a:solidFill>
                <a:latin typeface="Times New Roman" panose="02020603050405020304" pitchFamily="18" charset="0"/>
                <a:cs typeface="Times New Roman" panose="02020603050405020304" pitchFamily="18" charset="0"/>
              </a:rPr>
              <a:t> where the recall is 0.9644554257392883, precision is 0.10107392072677612, mean Average Precision (</a:t>
            </a:r>
            <a:r>
              <a:rPr lang="en-US" sz="1700" dirty="0" err="1">
                <a:solidFill>
                  <a:schemeClr val="bg1"/>
                </a:solidFill>
                <a:latin typeface="Times New Roman" panose="02020603050405020304" pitchFamily="18" charset="0"/>
                <a:cs typeface="Times New Roman" panose="02020603050405020304" pitchFamily="18" charset="0"/>
              </a:rPr>
              <a:t>mAP</a:t>
            </a:r>
            <a:r>
              <a:rPr lang="en-US" sz="1700" dirty="0">
                <a:solidFill>
                  <a:schemeClr val="bg1"/>
                </a:solidFill>
                <a:latin typeface="Times New Roman" panose="02020603050405020304" pitchFamily="18" charset="0"/>
                <a:cs typeface="Times New Roman" panose="02020603050405020304" pitchFamily="18" charset="0"/>
              </a:rPr>
              <a:t>) is comparatively high at 0.8789094175056458.Finally,the F1 score is 0.1804421065110168. </a:t>
            </a:r>
          </a:p>
          <a:p>
            <a:pPr indent="-228600" algn="just" defTabSz="914400">
              <a:lnSpc>
                <a:spcPct val="90000"/>
              </a:lnSpc>
              <a:spcBef>
                <a:spcPts val="1000"/>
              </a:spcBef>
              <a:buClr>
                <a:schemeClr val="accent2"/>
              </a:buClr>
              <a:buFont typeface="Arial" panose="020B0604020202020204" pitchFamily="34" charset="0"/>
              <a:buChar char="•"/>
            </a:pPr>
            <a:r>
              <a:rPr lang="en-US" sz="1700" dirty="0">
                <a:solidFill>
                  <a:schemeClr val="bg1"/>
                </a:solidFill>
                <a:latin typeface="Times New Roman" panose="02020603050405020304" pitchFamily="18" charset="0"/>
                <a:cs typeface="Times New Roman" panose="02020603050405020304" pitchFamily="18" charset="0"/>
              </a:rPr>
              <a:t>Overall the accuracy in object detection at 0.50 is good. </a:t>
            </a:r>
          </a:p>
        </p:txBody>
      </p:sp>
      <p:pic>
        <p:nvPicPr>
          <p:cNvPr id="5" name="Content Placeholder 4" descr="A white background with black numbers&#10;&#10;Description automatically generated">
            <a:extLst>
              <a:ext uri="{FF2B5EF4-FFF2-40B4-BE49-F238E27FC236}">
                <a16:creationId xmlns:a16="http://schemas.microsoft.com/office/drawing/2014/main" id="{21FC00A5-9840-CFD3-2E00-4307A8F7AE18}"/>
              </a:ext>
            </a:extLst>
          </p:cNvPr>
          <p:cNvPicPr>
            <a:picLocks noGrp="1" noChangeAspect="1"/>
          </p:cNvPicPr>
          <p:nvPr>
            <p:ph idx="4294967295"/>
          </p:nvPr>
        </p:nvPicPr>
        <p:blipFill>
          <a:blip r:embed="rId2"/>
          <a:stretch>
            <a:fillRect/>
          </a:stretch>
        </p:blipFill>
        <p:spPr>
          <a:xfrm>
            <a:off x="5297763" y="1702676"/>
            <a:ext cx="6250769" cy="3384331"/>
          </a:xfrm>
          <a:prstGeom prst="rect">
            <a:avLst/>
          </a:prstGeom>
        </p:spPr>
      </p:pic>
      <p:sp>
        <p:nvSpPr>
          <p:cNvPr id="17" name="TextBox 16">
            <a:extLst>
              <a:ext uri="{FF2B5EF4-FFF2-40B4-BE49-F238E27FC236}">
                <a16:creationId xmlns:a16="http://schemas.microsoft.com/office/drawing/2014/main" id="{17598772-7D00-ABB2-7561-68BC8AF9988B}"/>
              </a:ext>
            </a:extLst>
          </p:cNvPr>
          <p:cNvSpPr txBox="1"/>
          <p:nvPr/>
        </p:nvSpPr>
        <p:spPr>
          <a:xfrm>
            <a:off x="4424855" y="357352"/>
            <a:ext cx="1776248" cy="369332"/>
          </a:xfrm>
          <a:prstGeom prst="rect">
            <a:avLst/>
          </a:prstGeom>
          <a:noFill/>
        </p:spPr>
        <p:txBody>
          <a:bodyPr wrap="square" rtlCol="0">
            <a:spAutoFit/>
          </a:bodyPr>
          <a:lstStyle/>
          <a:p>
            <a:pPr algn="ctr"/>
            <a:r>
              <a:rPr lang="en-US" b="1" u="sng" dirty="0"/>
              <a:t>YOLO-NAS</a:t>
            </a:r>
          </a:p>
        </p:txBody>
      </p:sp>
    </p:spTree>
    <p:extLst>
      <p:ext uri="{BB962C8B-B14F-4D97-AF65-F5344CB8AC3E}">
        <p14:creationId xmlns:p14="http://schemas.microsoft.com/office/powerpoint/2010/main" val="3800650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ACA15A-53B0-B0AB-9853-A27972A10C84}"/>
              </a:ext>
            </a:extLst>
          </p:cNvPr>
          <p:cNvSpPr>
            <a:spLocks noGrp="1"/>
          </p:cNvSpPr>
          <p:nvPr>
            <p:ph type="title"/>
          </p:nvPr>
        </p:nvSpPr>
        <p:spPr>
          <a:xfrm>
            <a:off x="2231136" y="467418"/>
            <a:ext cx="7729728" cy="1188720"/>
          </a:xfrm>
          <a:solidFill>
            <a:srgbClr val="FFFFFF"/>
          </a:solidFill>
        </p:spPr>
        <p:txBody>
          <a:bodyPr>
            <a:normAutofit/>
          </a:bodyPr>
          <a:lstStyle/>
          <a:p>
            <a:r>
              <a:rPr lang="en-US" dirty="0"/>
              <a:t>Conclusion and future work</a:t>
            </a:r>
          </a:p>
        </p:txBody>
      </p:sp>
      <p:sp>
        <p:nvSpPr>
          <p:cNvPr id="3" name="Content Placeholder 2">
            <a:extLst>
              <a:ext uri="{FF2B5EF4-FFF2-40B4-BE49-F238E27FC236}">
                <a16:creationId xmlns:a16="http://schemas.microsoft.com/office/drawing/2014/main" id="{45D1E207-2EDC-D304-FB74-A2A9B5442D1A}"/>
              </a:ext>
            </a:extLst>
          </p:cNvPr>
          <p:cNvSpPr>
            <a:spLocks noGrp="1"/>
          </p:cNvSpPr>
          <p:nvPr>
            <p:ph idx="1"/>
          </p:nvPr>
        </p:nvSpPr>
        <p:spPr>
          <a:xfrm>
            <a:off x="1706062" y="2291262"/>
            <a:ext cx="8779512" cy="2879256"/>
          </a:xfrm>
        </p:spPr>
        <p:txBody>
          <a:bodyPr>
            <a:normAutofit/>
          </a:bodyPr>
          <a:lstStyle/>
          <a:p>
            <a:r>
              <a:rPr lang="en-US" sz="1600" dirty="0">
                <a:solidFill>
                  <a:srgbClr val="404040"/>
                </a:solidFill>
                <a:latin typeface="Times New Roman" panose="02020603050405020304" pitchFamily="18" charset="0"/>
                <a:cs typeface="Times New Roman" panose="02020603050405020304" pitchFamily="18" charset="0"/>
              </a:rPr>
              <a:t>we have mainly evaluated two versions of YOLO-based object detection algorithms to identify traffic photos from different countries. </a:t>
            </a:r>
          </a:p>
          <a:p>
            <a:r>
              <a:rPr lang="en-US" sz="1600" dirty="0">
                <a:solidFill>
                  <a:srgbClr val="404040"/>
                </a:solidFill>
                <a:latin typeface="Times New Roman" panose="02020603050405020304" pitchFamily="18" charset="0"/>
                <a:cs typeface="Times New Roman" panose="02020603050405020304" pitchFamily="18" charset="0"/>
              </a:rPr>
              <a:t>YOLO-NAS outperformed YOLOv8 in terms of both overall and class-wise ratings, making it the top performer when comparing the two under different working conditions. </a:t>
            </a:r>
          </a:p>
          <a:p>
            <a:r>
              <a:rPr lang="en-US" sz="1600" dirty="0">
                <a:solidFill>
                  <a:srgbClr val="404040"/>
                </a:solidFill>
                <a:latin typeface="Times New Roman" panose="02020603050405020304" pitchFamily="18" charset="0"/>
                <a:cs typeface="Times New Roman" panose="02020603050405020304" pitchFamily="18" charset="0"/>
              </a:rPr>
              <a:t>Future developments could see the emergence of even more YOLO-based model versions that outperform the ones we examined and We plan to progressively add more models—including ones with other architectural styles—as well as more samples, classifications, and analytical metrics for a more complete evaluation to the collection.</a:t>
            </a:r>
          </a:p>
        </p:txBody>
      </p:sp>
    </p:spTree>
    <p:extLst>
      <p:ext uri="{BB962C8B-B14F-4D97-AF65-F5344CB8AC3E}">
        <p14:creationId xmlns:p14="http://schemas.microsoft.com/office/powerpoint/2010/main" val="16512726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2AD7556-C90D-4946-8E4E-1E79D5B3D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BB0CC56-54B2-4AE0-87C5-296E78A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42815"/>
            <a:ext cx="12192000" cy="26151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BBC0D4-4E8A-2064-995B-B2BF0CEADAE6}"/>
              </a:ext>
            </a:extLst>
          </p:cNvPr>
          <p:cNvSpPr>
            <a:spLocks noGrp="1"/>
          </p:cNvSpPr>
          <p:nvPr>
            <p:ph type="title"/>
          </p:nvPr>
        </p:nvSpPr>
        <p:spPr>
          <a:xfrm>
            <a:off x="1600200" y="3418891"/>
            <a:ext cx="8991600" cy="1645920"/>
          </a:xfrm>
        </p:spPr>
        <p:txBody>
          <a:bodyPr vert="horz" lIns="274320" tIns="182880" rIns="274320" bIns="182880" rtlCol="0" anchor="ctr" anchorCtr="1">
            <a:normAutofit/>
          </a:bodyPr>
          <a:lstStyle/>
          <a:p>
            <a:r>
              <a:rPr lang="en-US" sz="3800"/>
              <a:t>Thank you</a:t>
            </a:r>
          </a:p>
        </p:txBody>
      </p:sp>
      <p:pic>
        <p:nvPicPr>
          <p:cNvPr id="7" name="Graphic 6" descr="Smiling Face with No Fill">
            <a:extLst>
              <a:ext uri="{FF2B5EF4-FFF2-40B4-BE49-F238E27FC236}">
                <a16:creationId xmlns:a16="http://schemas.microsoft.com/office/drawing/2014/main" id="{F85DC9BC-FFA2-75EE-B5E0-36A0A1900C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67820" y="640079"/>
            <a:ext cx="2456360" cy="2456360"/>
          </a:xfrm>
          <a:prstGeom prst="rect">
            <a:avLst/>
          </a:prstGeom>
        </p:spPr>
      </p:pic>
    </p:spTree>
    <p:extLst>
      <p:ext uri="{BB962C8B-B14F-4D97-AF65-F5344CB8AC3E}">
        <p14:creationId xmlns:p14="http://schemas.microsoft.com/office/powerpoint/2010/main" val="760758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C9D1AD-58C8-DBFC-2EC5-95398F2BE803}"/>
              </a:ext>
            </a:extLst>
          </p:cNvPr>
          <p:cNvSpPr>
            <a:spLocks noGrp="1"/>
          </p:cNvSpPr>
          <p:nvPr>
            <p:ph type="title"/>
          </p:nvPr>
        </p:nvSpPr>
        <p:spPr>
          <a:xfrm>
            <a:off x="2231136" y="467418"/>
            <a:ext cx="7729728" cy="1188720"/>
          </a:xfrm>
          <a:prstGeom prst="ellipse">
            <a:avLst/>
          </a:prstGeom>
          <a:solidFill>
            <a:srgbClr val="FFFFFF"/>
          </a:solidFill>
        </p:spPr>
        <p:txBody>
          <a:bodyPr>
            <a:normAutofit/>
          </a:bodyPr>
          <a:lstStyle/>
          <a:p>
            <a:r>
              <a:rPr lang="en-US"/>
              <a:t>Introduction</a:t>
            </a:r>
          </a:p>
        </p:txBody>
      </p:sp>
      <p:sp>
        <p:nvSpPr>
          <p:cNvPr id="7" name="Content Placeholder 2">
            <a:extLst>
              <a:ext uri="{FF2B5EF4-FFF2-40B4-BE49-F238E27FC236}">
                <a16:creationId xmlns:a16="http://schemas.microsoft.com/office/drawing/2014/main" id="{65BEE70B-27CC-4530-A5F2-5CD625234267}"/>
              </a:ext>
            </a:extLst>
          </p:cNvPr>
          <p:cNvSpPr>
            <a:spLocks noGrp="1"/>
          </p:cNvSpPr>
          <p:nvPr>
            <p:ph idx="1"/>
          </p:nvPr>
        </p:nvSpPr>
        <p:spPr>
          <a:xfrm>
            <a:off x="1723696" y="2028497"/>
            <a:ext cx="8761877" cy="3142021"/>
          </a:xfrm>
        </p:spPr>
        <p:txBody>
          <a:bodyPr>
            <a:normAutofit fontScale="92500" lnSpcReduction="20000"/>
          </a:bodyPr>
          <a:lstStyle/>
          <a:p>
            <a:pPr marL="285750" indent="-285750" algn="just">
              <a:lnSpc>
                <a:spcPct val="90000"/>
              </a:lnSpc>
              <a:buFont typeface="Arial" panose="020B0604020202020204" pitchFamily="34" charset="0"/>
              <a:buChar char="•"/>
            </a:pPr>
            <a:r>
              <a:rPr lang="en-US" sz="1700" b="0" i="0" dirty="0">
                <a:solidFill>
                  <a:srgbClr val="404040"/>
                </a:solidFill>
                <a:effectLst/>
                <a:latin typeface="Times New Roman" panose="02020603050405020304" pitchFamily="18" charset="0"/>
                <a:cs typeface="Times New Roman" panose="02020603050405020304" pitchFamily="18" charset="0"/>
              </a:rPr>
              <a:t>In this project, our aim is to meet the demands of modern urban infrastructure and </a:t>
            </a:r>
            <a:r>
              <a:rPr lang="en-US" sz="1700" dirty="0">
                <a:solidFill>
                  <a:srgbClr val="404040"/>
                </a:solidFill>
                <a:latin typeface="Times New Roman" panose="02020603050405020304" pitchFamily="18" charset="0"/>
                <a:cs typeface="Times New Roman" panose="02020603050405020304" pitchFamily="18" charset="0"/>
              </a:rPr>
              <a:t>to </a:t>
            </a:r>
            <a:r>
              <a:rPr lang="en-US" sz="1700" b="0" i="0" dirty="0">
                <a:solidFill>
                  <a:srgbClr val="404040"/>
                </a:solidFill>
                <a:effectLst/>
                <a:latin typeface="Times New Roman" panose="02020603050405020304" pitchFamily="18" charset="0"/>
                <a:cs typeface="Times New Roman" panose="02020603050405020304" pitchFamily="18" charset="0"/>
              </a:rPr>
              <a:t>set a precedent for AI-driven urban management systems.</a:t>
            </a:r>
          </a:p>
          <a:p>
            <a:pPr marL="285750" indent="-285750" algn="just">
              <a:lnSpc>
                <a:spcPct val="90000"/>
              </a:lnSpc>
              <a:buFont typeface="Arial" panose="020B0604020202020204" pitchFamily="34" charset="0"/>
              <a:buChar char="•"/>
            </a:pPr>
            <a:r>
              <a:rPr lang="en-US" sz="1700" b="0" i="0" dirty="0">
                <a:solidFill>
                  <a:srgbClr val="404040"/>
                </a:solidFill>
                <a:effectLst/>
                <a:latin typeface="Times New Roman" panose="02020603050405020304" pitchFamily="18" charset="0"/>
                <a:cs typeface="Times New Roman" panose="02020603050405020304" pitchFamily="18" charset="0"/>
              </a:rPr>
              <a:t>The Traffic Monitoring &amp; Detection project leverages a diverse dataset from various countries, primarily Turkey, to enhance object detection algorithms for identifying various elements like vehicles and pedestrians in traffic.</a:t>
            </a:r>
          </a:p>
          <a:p>
            <a:pPr marL="285750" indent="-285750" algn="just">
              <a:lnSpc>
                <a:spcPct val="90000"/>
              </a:lnSpc>
              <a:buFont typeface="Arial" panose="020B0604020202020204" pitchFamily="34" charset="0"/>
              <a:buChar char="•"/>
            </a:pPr>
            <a:r>
              <a:rPr lang="en-US" sz="1700" b="0" i="0" dirty="0">
                <a:solidFill>
                  <a:srgbClr val="404040"/>
                </a:solidFill>
                <a:effectLst/>
                <a:latin typeface="Times New Roman" panose="02020603050405020304" pitchFamily="18" charset="0"/>
                <a:cs typeface="Times New Roman" panose="02020603050405020304" pitchFamily="18" charset="0"/>
              </a:rPr>
              <a:t>The system's adaptability to different environmental conditions ensures reliable performance across various weather scenarios and times of day. Beyond traffic monitoring, the project's applications extend to proactive traffic management, accident prevention, and smart city development. </a:t>
            </a:r>
          </a:p>
          <a:p>
            <a:pPr marL="285750" indent="-285750" algn="just">
              <a:lnSpc>
                <a:spcPct val="90000"/>
              </a:lnSpc>
              <a:buFont typeface="Arial" panose="020B0604020202020204" pitchFamily="34" charset="0"/>
              <a:buChar char="•"/>
            </a:pPr>
            <a:r>
              <a:rPr lang="en-US" sz="1700" b="0" i="0" dirty="0">
                <a:solidFill>
                  <a:srgbClr val="404040"/>
                </a:solidFill>
                <a:effectLst/>
                <a:latin typeface="Times New Roman" panose="02020603050405020304" pitchFamily="18" charset="0"/>
                <a:cs typeface="Times New Roman" panose="02020603050405020304" pitchFamily="18" charset="0"/>
              </a:rPr>
              <a:t> It utilizes advanced computer vision and deep learning methods to detect Objects and to improve road safety, reduce congestion, and facilitate smoother traffic flow. </a:t>
            </a:r>
          </a:p>
          <a:p>
            <a:pPr marL="285750" indent="-285750" algn="just">
              <a:lnSpc>
                <a:spcPct val="90000"/>
              </a:lnSpc>
              <a:buFont typeface="Arial" panose="020B0604020202020204" pitchFamily="34" charset="0"/>
              <a:buChar char="•"/>
            </a:pPr>
            <a:r>
              <a:rPr lang="en-US" sz="1700" dirty="0">
                <a:solidFill>
                  <a:srgbClr val="404040"/>
                </a:solidFill>
                <a:latin typeface="Times New Roman" panose="02020603050405020304" pitchFamily="18" charset="0"/>
                <a:cs typeface="Times New Roman" panose="02020603050405020304" pitchFamily="18" charset="0"/>
              </a:rPr>
              <a:t>The purpose of our project is to detect objects with high accuracy and real-time performance.</a:t>
            </a:r>
          </a:p>
          <a:p>
            <a:pPr marL="285750" indent="-285750" algn="just">
              <a:lnSpc>
                <a:spcPct val="90000"/>
              </a:lnSpc>
              <a:buFont typeface="Arial" panose="020B0604020202020204" pitchFamily="34" charset="0"/>
              <a:buChar char="•"/>
            </a:pPr>
            <a:r>
              <a:rPr lang="en-US" sz="1700" dirty="0">
                <a:solidFill>
                  <a:srgbClr val="404040"/>
                </a:solidFill>
                <a:latin typeface="Times New Roman" panose="02020603050405020304" pitchFamily="18" charset="0"/>
                <a:cs typeface="Times New Roman" panose="02020603050405020304" pitchFamily="18" charset="0"/>
              </a:rPr>
              <a:t>A real-time image will be the system's input, and its output will be a bounding box that corresponds to each object in the image and indicates the type of object in each box.</a:t>
            </a:r>
          </a:p>
          <a:p>
            <a:pPr marL="0" indent="0">
              <a:lnSpc>
                <a:spcPct val="90000"/>
              </a:lnSpc>
              <a:buNone/>
            </a:pPr>
            <a:endParaRPr lang="en-US" sz="1300" dirty="0">
              <a:solidFill>
                <a:srgbClr val="404040"/>
              </a:solidFill>
            </a:endParaRPr>
          </a:p>
        </p:txBody>
      </p:sp>
    </p:spTree>
    <p:extLst>
      <p:ext uri="{BB962C8B-B14F-4D97-AF65-F5344CB8AC3E}">
        <p14:creationId xmlns:p14="http://schemas.microsoft.com/office/powerpoint/2010/main" val="2972939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4EC0D5-F237-F8F6-0DBF-34213B5DE7E2}"/>
              </a:ext>
            </a:extLst>
          </p:cNvPr>
          <p:cNvSpPr>
            <a:spLocks noGrp="1"/>
          </p:cNvSpPr>
          <p:nvPr>
            <p:ph type="title"/>
          </p:nvPr>
        </p:nvSpPr>
        <p:spPr>
          <a:xfrm>
            <a:off x="2231136" y="467418"/>
            <a:ext cx="7729728" cy="1188720"/>
          </a:xfrm>
          <a:prstGeom prst="ellipse">
            <a:avLst/>
          </a:prstGeom>
          <a:solidFill>
            <a:srgbClr val="FFFFFF"/>
          </a:solidFill>
        </p:spPr>
        <p:txBody>
          <a:bodyPr>
            <a:normAutofit/>
          </a:bodyPr>
          <a:lstStyle/>
          <a:p>
            <a:r>
              <a:rPr lang="en-US"/>
              <a:t>Problem Statement</a:t>
            </a:r>
          </a:p>
        </p:txBody>
      </p:sp>
      <p:sp>
        <p:nvSpPr>
          <p:cNvPr id="3" name="Content Placeholder 2">
            <a:extLst>
              <a:ext uri="{FF2B5EF4-FFF2-40B4-BE49-F238E27FC236}">
                <a16:creationId xmlns:a16="http://schemas.microsoft.com/office/drawing/2014/main" id="{016426ED-1202-BA5A-0330-8AC0EAF943A7}"/>
              </a:ext>
            </a:extLst>
          </p:cNvPr>
          <p:cNvSpPr>
            <a:spLocks noGrp="1"/>
          </p:cNvSpPr>
          <p:nvPr>
            <p:ph idx="1"/>
          </p:nvPr>
        </p:nvSpPr>
        <p:spPr>
          <a:xfrm>
            <a:off x="1629103" y="2123556"/>
            <a:ext cx="8856471" cy="3046962"/>
          </a:xfrm>
        </p:spPr>
        <p:txBody>
          <a:bodyPr>
            <a:normAutofit/>
          </a:bodyPr>
          <a:lstStyle/>
          <a:p>
            <a:pPr algn="just">
              <a:lnSpc>
                <a:spcPct val="90000"/>
              </a:lnSpc>
            </a:pPr>
            <a:r>
              <a:rPr lang="en-US" sz="1700" b="1" dirty="0">
                <a:solidFill>
                  <a:srgbClr val="404040"/>
                </a:solidFill>
                <a:latin typeface="Times New Roman" panose="02020603050405020304" pitchFamily="18" charset="0"/>
                <a:cs typeface="Times New Roman" panose="02020603050405020304" pitchFamily="18" charset="0"/>
              </a:rPr>
              <a:t>Complexity in Object Identification: </a:t>
            </a:r>
            <a:r>
              <a:rPr lang="en-US" sz="1700" dirty="0">
                <a:solidFill>
                  <a:srgbClr val="404040"/>
                </a:solidFill>
                <a:latin typeface="Times New Roman" panose="02020603050405020304" pitchFamily="18" charset="0"/>
                <a:cs typeface="Times New Roman" panose="02020603050405020304" pitchFamily="18" charset="0"/>
              </a:rPr>
              <a:t>Computers and other robots have a difficult time recognizing and locating numerous distinct things inside a single image, a skill that humans do more quickly.</a:t>
            </a:r>
          </a:p>
          <a:p>
            <a:pPr algn="just">
              <a:lnSpc>
                <a:spcPct val="90000"/>
              </a:lnSpc>
            </a:pPr>
            <a:r>
              <a:rPr lang="en-US" sz="1700" b="1" dirty="0">
                <a:solidFill>
                  <a:srgbClr val="404040"/>
                </a:solidFill>
                <a:latin typeface="Times New Roman" panose="02020603050405020304" pitchFamily="18" charset="0"/>
                <a:cs typeface="Times New Roman" panose="02020603050405020304" pitchFamily="18" charset="0"/>
              </a:rPr>
              <a:t>Insufficient Traditional Methods: </a:t>
            </a:r>
            <a:r>
              <a:rPr lang="en-US" sz="1700" dirty="0">
                <a:solidFill>
                  <a:srgbClr val="404040"/>
                </a:solidFill>
                <a:latin typeface="Times New Roman" panose="02020603050405020304" pitchFamily="18" charset="0"/>
                <a:cs typeface="Times New Roman" panose="02020603050405020304" pitchFamily="18" charset="0"/>
              </a:rPr>
              <a:t>The complexity of contemporary urban traffic flow is being too much for the current traditional traffic management techniques, which is producing issues like congestion, accidents, and inadequate traffic circulation.</a:t>
            </a:r>
          </a:p>
          <a:p>
            <a:pPr algn="just">
              <a:lnSpc>
                <a:spcPct val="90000"/>
              </a:lnSpc>
            </a:pPr>
            <a:r>
              <a:rPr lang="en-US" sz="1700" b="1" dirty="0">
                <a:solidFill>
                  <a:srgbClr val="404040"/>
                </a:solidFill>
                <a:latin typeface="Times New Roman" panose="02020603050405020304" pitchFamily="18" charset="0"/>
                <a:cs typeface="Times New Roman" panose="02020603050405020304" pitchFamily="18" charset="0"/>
              </a:rPr>
              <a:t>Need for Advanced Technologies: </a:t>
            </a:r>
            <a:r>
              <a:rPr lang="en-US" sz="1700" dirty="0">
                <a:solidFill>
                  <a:srgbClr val="404040"/>
                </a:solidFill>
                <a:latin typeface="Times New Roman" panose="02020603050405020304" pitchFamily="18" charset="0"/>
                <a:cs typeface="Times New Roman" panose="02020603050405020304" pitchFamily="18" charset="0"/>
              </a:rPr>
              <a:t>Better real-time and dynamic object identification technologies that can precisely recognize and locate items within a variety of contexts are required, despite the abundance of software and apps now available.</a:t>
            </a:r>
          </a:p>
        </p:txBody>
      </p:sp>
    </p:spTree>
    <p:extLst>
      <p:ext uri="{BB962C8B-B14F-4D97-AF65-F5344CB8AC3E}">
        <p14:creationId xmlns:p14="http://schemas.microsoft.com/office/powerpoint/2010/main" val="4205733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FF679D-4336-2DB7-6903-B6216A57E8E8}"/>
              </a:ext>
            </a:extLst>
          </p:cNvPr>
          <p:cNvSpPr>
            <a:spLocks noGrp="1"/>
          </p:cNvSpPr>
          <p:nvPr>
            <p:ph type="title"/>
          </p:nvPr>
        </p:nvSpPr>
        <p:spPr>
          <a:xfrm>
            <a:off x="2231136" y="467418"/>
            <a:ext cx="7729728" cy="1188720"/>
          </a:xfrm>
          <a:solidFill>
            <a:srgbClr val="FFFFFF"/>
          </a:solidFill>
        </p:spPr>
        <p:txBody>
          <a:bodyPr>
            <a:normAutofit/>
          </a:bodyPr>
          <a:lstStyle/>
          <a:p>
            <a:r>
              <a:rPr lang="en-US"/>
              <a:t>Objective and motivation</a:t>
            </a:r>
          </a:p>
        </p:txBody>
      </p:sp>
      <p:sp>
        <p:nvSpPr>
          <p:cNvPr id="3" name="Content Placeholder 2">
            <a:extLst>
              <a:ext uri="{FF2B5EF4-FFF2-40B4-BE49-F238E27FC236}">
                <a16:creationId xmlns:a16="http://schemas.microsoft.com/office/drawing/2014/main" id="{6A54C334-F061-3AF4-3BE7-80040203F507}"/>
              </a:ext>
            </a:extLst>
          </p:cNvPr>
          <p:cNvSpPr>
            <a:spLocks noGrp="1"/>
          </p:cNvSpPr>
          <p:nvPr>
            <p:ph idx="1"/>
          </p:nvPr>
        </p:nvSpPr>
        <p:spPr>
          <a:xfrm>
            <a:off x="1706062" y="2291262"/>
            <a:ext cx="8779512" cy="2879256"/>
          </a:xfrm>
        </p:spPr>
        <p:txBody>
          <a:bodyPr>
            <a:normAutofit/>
          </a:bodyPr>
          <a:lstStyle/>
          <a:p>
            <a:pPr algn="just"/>
            <a:r>
              <a:rPr lang="en-US" dirty="0">
                <a:solidFill>
                  <a:srgbClr val="404040"/>
                </a:solidFill>
                <a:latin typeface="Times New Roman" panose="02020603050405020304" pitchFamily="18" charset="0"/>
                <a:cs typeface="Times New Roman" panose="02020603050405020304" pitchFamily="18" charset="0"/>
              </a:rPr>
              <a:t>Our main objective is that the</a:t>
            </a:r>
            <a:r>
              <a:rPr lang="en-US" b="0" i="0" dirty="0">
                <a:solidFill>
                  <a:srgbClr val="404040"/>
                </a:solidFill>
                <a:effectLst/>
                <a:latin typeface="Times New Roman" panose="02020603050405020304" pitchFamily="18" charset="0"/>
                <a:cs typeface="Times New Roman" panose="02020603050405020304" pitchFamily="18" charset="0"/>
              </a:rPr>
              <a:t> application can identify objects and be used to identify the vehicles that have gone through a given image of a road. It can also count the number of vehicles , such as a car or bicycle, and can also detect human with the bounding boxes </a:t>
            </a:r>
          </a:p>
          <a:p>
            <a:pPr algn="just"/>
            <a:r>
              <a:rPr lang="en-US" dirty="0">
                <a:solidFill>
                  <a:srgbClr val="404040"/>
                </a:solidFill>
                <a:latin typeface="Times New Roman" panose="02020603050405020304" pitchFamily="18" charset="0"/>
                <a:cs typeface="Times New Roman" panose="02020603050405020304" pitchFamily="18" charset="0"/>
              </a:rPr>
              <a:t>The main motive of the project is for object detection, YOLO (You Only Look Once) is preferred because of its speed, which allows for real-time processing, which is essential for applications like driverless cars. Increasing speed single neural network architecture and streamlines the detecting process without sacrificing accuracy. Because of its comprehensive approach to image watching, YOLO is able to leverage contextual information, which makes it incredibly powerful and adaptable in a variety of situations. </a:t>
            </a:r>
            <a:endParaRPr lang="en-US" b="0" i="0" dirty="0">
              <a:solidFill>
                <a:srgbClr val="404040"/>
              </a:solidFill>
              <a:effectLst/>
              <a:latin typeface="Times New Roman" panose="02020603050405020304" pitchFamily="18" charset="0"/>
              <a:cs typeface="Times New Roman" panose="02020603050405020304" pitchFamily="18" charset="0"/>
            </a:endParaRPr>
          </a:p>
          <a:p>
            <a:endParaRPr lang="en-US" b="0" i="0" dirty="0">
              <a:solidFill>
                <a:srgbClr val="404040"/>
              </a:solidFill>
              <a:effectLst/>
              <a:latin typeface="Times New Roman" panose="02020603050405020304" pitchFamily="18" charset="0"/>
              <a:cs typeface="Times New Roman" panose="02020603050405020304" pitchFamily="18" charset="0"/>
            </a:endParaRPr>
          </a:p>
          <a:p>
            <a:endParaRPr lang="en-US" dirty="0">
              <a:solidFill>
                <a:srgbClr val="404040"/>
              </a:solidFill>
              <a:latin typeface="Times New Roman" panose="02020603050405020304" pitchFamily="18" charset="0"/>
              <a:cs typeface="Times New Roman" panose="02020603050405020304" pitchFamily="18" charset="0"/>
            </a:endParaRPr>
          </a:p>
          <a:p>
            <a:endParaRPr lang="en-US" dirty="0">
              <a:solidFill>
                <a:srgbClr val="40404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479520"/>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DCA398B-8CB4-4C0C-89C6-A8AB6F78D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4DE691-0E3D-F05D-AB32-48D03B501471}"/>
              </a:ext>
            </a:extLst>
          </p:cNvPr>
          <p:cNvSpPr>
            <a:spLocks noGrp="1"/>
          </p:cNvSpPr>
          <p:nvPr>
            <p:ph type="title"/>
          </p:nvPr>
        </p:nvSpPr>
        <p:spPr>
          <a:xfrm>
            <a:off x="804672" y="1290025"/>
            <a:ext cx="4475892" cy="1188720"/>
          </a:xfrm>
          <a:solidFill>
            <a:srgbClr val="FFFFFF"/>
          </a:solidFill>
          <a:ln>
            <a:solidFill>
              <a:srgbClr val="404040"/>
            </a:solidFill>
          </a:ln>
        </p:spPr>
        <p:txBody>
          <a:bodyPr vert="horz" lIns="182880" tIns="182880" rIns="182880" bIns="182880" rtlCol="0" anchor="ctr">
            <a:normAutofit/>
          </a:bodyPr>
          <a:lstStyle/>
          <a:p>
            <a:r>
              <a:rPr lang="en-US" dirty="0"/>
              <a:t>Dataset</a:t>
            </a:r>
          </a:p>
        </p:txBody>
      </p:sp>
      <p:sp>
        <p:nvSpPr>
          <p:cNvPr id="6" name="TextBox 5">
            <a:extLst>
              <a:ext uri="{FF2B5EF4-FFF2-40B4-BE49-F238E27FC236}">
                <a16:creationId xmlns:a16="http://schemas.microsoft.com/office/drawing/2014/main" id="{56293D90-AD1E-C238-ABAA-49652108DE09}"/>
              </a:ext>
            </a:extLst>
          </p:cNvPr>
          <p:cNvSpPr txBox="1"/>
          <p:nvPr/>
        </p:nvSpPr>
        <p:spPr>
          <a:xfrm>
            <a:off x="804672" y="2858703"/>
            <a:ext cx="4475892" cy="3042547"/>
          </a:xfrm>
          <a:prstGeom prst="rect">
            <a:avLst/>
          </a:prstGeom>
        </p:spPr>
        <p:txBody>
          <a:bodyPr vert="horz" lIns="91440" tIns="45720" rIns="91440" bIns="45720" rtlCol="0">
            <a:noAutofit/>
          </a:bodyPr>
          <a:lstStyle/>
          <a:p>
            <a:pPr marL="57150" algn="just" defTabSz="914400">
              <a:lnSpc>
                <a:spcPct val="90000"/>
              </a:lnSpc>
              <a:spcBef>
                <a:spcPts val="1000"/>
              </a:spcBef>
              <a:spcAft>
                <a:spcPts val="600"/>
              </a:spcAft>
              <a:buClr>
                <a:schemeClr val="accent2"/>
              </a:buClr>
            </a:pPr>
            <a:r>
              <a:rPr lang="en-US" sz="1600" dirty="0">
                <a:solidFill>
                  <a:srgbClr val="FFFFFF"/>
                </a:solidFill>
                <a:latin typeface="Times New Roman" panose="02020603050405020304" pitchFamily="18" charset="0"/>
                <a:cs typeface="Times New Roman" panose="02020603050405020304" pitchFamily="18" charset="0"/>
              </a:rPr>
              <a:t>We have around 8693 images in the dataset. They have been divided into train, test and validation  datasets</a:t>
            </a:r>
          </a:p>
          <a:p>
            <a:pPr marL="57150" algn="just" defTabSz="914400">
              <a:lnSpc>
                <a:spcPct val="90000"/>
              </a:lnSpc>
              <a:spcBef>
                <a:spcPts val="1000"/>
              </a:spcBef>
              <a:spcAft>
                <a:spcPts val="600"/>
              </a:spcAft>
              <a:buClr>
                <a:schemeClr val="accent2"/>
              </a:buClr>
            </a:pPr>
            <a:r>
              <a:rPr lang="en-US" sz="1600" dirty="0">
                <a:solidFill>
                  <a:srgbClr val="FFFFFF"/>
                </a:solidFill>
                <a:effectLst/>
                <a:latin typeface="Times New Roman" panose="02020603050405020304" pitchFamily="18" charset="0"/>
                <a:cs typeface="Times New Roman" panose="02020603050405020304" pitchFamily="18" charset="0"/>
              </a:rPr>
              <a:t>Testing images:322 </a:t>
            </a:r>
          </a:p>
          <a:p>
            <a:pPr marL="57150" algn="just" defTabSz="914400">
              <a:lnSpc>
                <a:spcPct val="90000"/>
              </a:lnSpc>
              <a:spcBef>
                <a:spcPts val="1000"/>
              </a:spcBef>
              <a:spcAft>
                <a:spcPts val="600"/>
              </a:spcAft>
              <a:buClr>
                <a:schemeClr val="accent2"/>
              </a:buClr>
            </a:pPr>
            <a:r>
              <a:rPr lang="en-US" sz="1600" dirty="0">
                <a:solidFill>
                  <a:srgbClr val="FFFFFF"/>
                </a:solidFill>
                <a:effectLst/>
                <a:latin typeface="Times New Roman" panose="02020603050405020304" pitchFamily="18" charset="0"/>
                <a:cs typeface="Times New Roman" panose="02020603050405020304" pitchFamily="18" charset="0"/>
              </a:rPr>
              <a:t>Training images: 7566 </a:t>
            </a:r>
          </a:p>
          <a:p>
            <a:pPr marL="57150" algn="just" defTabSz="914400">
              <a:lnSpc>
                <a:spcPct val="90000"/>
              </a:lnSpc>
              <a:spcBef>
                <a:spcPts val="1000"/>
              </a:spcBef>
              <a:spcAft>
                <a:spcPts val="600"/>
              </a:spcAft>
              <a:buClr>
                <a:schemeClr val="accent2"/>
              </a:buClr>
            </a:pPr>
            <a:r>
              <a:rPr lang="en-US" sz="1600" dirty="0">
                <a:solidFill>
                  <a:srgbClr val="FFFFFF"/>
                </a:solidFill>
                <a:effectLst/>
                <a:latin typeface="Times New Roman" panose="02020603050405020304" pitchFamily="18" charset="0"/>
                <a:cs typeface="Times New Roman" panose="02020603050405020304" pitchFamily="18" charset="0"/>
              </a:rPr>
              <a:t>Validation images:805</a:t>
            </a:r>
          </a:p>
          <a:p>
            <a:pPr marL="57150" algn="just" defTabSz="914400">
              <a:lnSpc>
                <a:spcPct val="90000"/>
              </a:lnSpc>
              <a:spcBef>
                <a:spcPts val="1000"/>
              </a:spcBef>
              <a:spcAft>
                <a:spcPts val="600"/>
              </a:spcAft>
              <a:buClr>
                <a:schemeClr val="accent2"/>
              </a:buClr>
            </a:pPr>
            <a:r>
              <a:rPr lang="en-US" sz="1600" dirty="0">
                <a:solidFill>
                  <a:srgbClr val="FFFFFF"/>
                </a:solidFill>
                <a:latin typeface="Times New Roman" panose="02020603050405020304" pitchFamily="18" charset="0"/>
                <a:cs typeface="Times New Roman" panose="02020603050405020304" pitchFamily="18" charset="0"/>
              </a:rPr>
              <a:t>Images are categorized  based o</a:t>
            </a:r>
            <a:r>
              <a:rPr lang="en-US" sz="1600" dirty="0">
                <a:solidFill>
                  <a:srgbClr val="FFFFFF"/>
                </a:solidFill>
                <a:effectLst/>
                <a:latin typeface="Times New Roman" panose="02020603050405020304" pitchFamily="18" charset="0"/>
                <a:cs typeface="Times New Roman" panose="02020603050405020304" pitchFamily="18" charset="0"/>
              </a:rPr>
              <a:t>n a different weather and traffic situations of trucks, car, motorbike and bicycle, pedestrians</a:t>
            </a:r>
            <a:endParaRPr lang="en-US" sz="1600" dirty="0">
              <a:solidFill>
                <a:srgbClr val="FFFFFF"/>
              </a:solidFill>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9E8345C6-0280-4226-BD83-7333BA6C3A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9823778-D290-4538-B146-1F73C3755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843"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ar camera&#10;&#10;Description automatically generated">
            <a:extLst>
              <a:ext uri="{FF2B5EF4-FFF2-40B4-BE49-F238E27FC236}">
                <a16:creationId xmlns:a16="http://schemas.microsoft.com/office/drawing/2014/main" id="{2194B11E-B6DC-0E19-383B-D7BE068E800A}"/>
              </a:ext>
            </a:extLst>
          </p:cNvPr>
          <p:cNvPicPr>
            <a:picLocks noGrp="1" noChangeAspect="1"/>
          </p:cNvPicPr>
          <p:nvPr>
            <p:ph idx="1"/>
          </p:nvPr>
        </p:nvPicPr>
        <p:blipFill rotWithShape="1">
          <a:blip r:embed="rId2"/>
          <a:srcRect l="3026" r="7005" b="-2"/>
          <a:stretch/>
        </p:blipFill>
        <p:spPr>
          <a:xfrm>
            <a:off x="7208520" y="1126397"/>
            <a:ext cx="3867912" cy="4288536"/>
          </a:xfrm>
          <a:prstGeom prst="rect">
            <a:avLst/>
          </a:prstGeom>
          <a:ln w="31750">
            <a:noFill/>
          </a:ln>
        </p:spPr>
      </p:pic>
    </p:spTree>
    <p:extLst>
      <p:ext uri="{BB962C8B-B14F-4D97-AF65-F5344CB8AC3E}">
        <p14:creationId xmlns:p14="http://schemas.microsoft.com/office/powerpoint/2010/main" val="2075274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A692FD-89AF-41E3-6C84-B110AD2A3566}"/>
              </a:ext>
            </a:extLst>
          </p:cNvPr>
          <p:cNvSpPr>
            <a:spLocks noGrp="1"/>
          </p:cNvSpPr>
          <p:nvPr>
            <p:ph type="title"/>
          </p:nvPr>
        </p:nvSpPr>
        <p:spPr>
          <a:xfrm>
            <a:off x="2231136" y="467418"/>
            <a:ext cx="7729728" cy="1188720"/>
          </a:xfrm>
          <a:solidFill>
            <a:srgbClr val="FFFFFF"/>
          </a:solidFill>
        </p:spPr>
        <p:txBody>
          <a:bodyPr>
            <a:normAutofit/>
          </a:bodyPr>
          <a:lstStyle/>
          <a:p>
            <a:r>
              <a:rPr lang="en-US" dirty="0"/>
              <a:t>Data Augmentation and Preprocessing</a:t>
            </a:r>
          </a:p>
        </p:txBody>
      </p:sp>
      <p:sp>
        <p:nvSpPr>
          <p:cNvPr id="3" name="Content Placeholder 2">
            <a:extLst>
              <a:ext uri="{FF2B5EF4-FFF2-40B4-BE49-F238E27FC236}">
                <a16:creationId xmlns:a16="http://schemas.microsoft.com/office/drawing/2014/main" id="{B13A44F2-BC7D-F29C-33C9-355D220437E5}"/>
              </a:ext>
            </a:extLst>
          </p:cNvPr>
          <p:cNvSpPr>
            <a:spLocks noGrp="1"/>
          </p:cNvSpPr>
          <p:nvPr>
            <p:ph idx="1"/>
          </p:nvPr>
        </p:nvSpPr>
        <p:spPr>
          <a:xfrm>
            <a:off x="1706062" y="2291262"/>
            <a:ext cx="8779512" cy="2879256"/>
          </a:xfrm>
        </p:spPr>
        <p:txBody>
          <a:bodyPr>
            <a:normAutofit/>
          </a:bodyPr>
          <a:lstStyle/>
          <a:p>
            <a:pPr algn="just">
              <a:lnSpc>
                <a:spcPct val="90000"/>
              </a:lnSpc>
            </a:pPr>
            <a:r>
              <a:rPr lang="en-US" sz="1700" b="1" u="sng" dirty="0">
                <a:solidFill>
                  <a:srgbClr val="404040"/>
                </a:solidFill>
                <a:latin typeface="Times New Roman" panose="02020603050405020304" pitchFamily="18" charset="0"/>
                <a:cs typeface="Times New Roman" panose="02020603050405020304" pitchFamily="18" charset="0"/>
              </a:rPr>
              <a:t>Preprocessing: </a:t>
            </a:r>
          </a:p>
          <a:p>
            <a:pPr marL="0" indent="0" algn="just">
              <a:lnSpc>
                <a:spcPct val="90000"/>
              </a:lnSpc>
              <a:buNone/>
            </a:pPr>
            <a:r>
              <a:rPr lang="en-US" sz="1700" dirty="0">
                <a:solidFill>
                  <a:srgbClr val="404040"/>
                </a:solidFill>
                <a:effectLst/>
                <a:latin typeface="Times New Roman" panose="02020603050405020304" pitchFamily="18" charset="0"/>
                <a:ea typeface="Times New Roman" panose="02020603050405020304" pitchFamily="18" charset="0"/>
              </a:rPr>
              <a:t>Preprocessing the data before feeding it to a model is an important step as we can clean the irrelevant or unnecessary data and improve the accuracy and the performance of the model. </a:t>
            </a:r>
            <a:r>
              <a:rPr lang="en-US" sz="1700" b="0" i="0" u="none" strike="noStrike" dirty="0">
                <a:solidFill>
                  <a:srgbClr val="404040"/>
                </a:solidFill>
                <a:effectLst/>
                <a:latin typeface="Times New Roman" panose="02020603050405020304" pitchFamily="18" charset="0"/>
                <a:cs typeface="Times New Roman" panose="02020603050405020304" pitchFamily="18" charset="0"/>
              </a:rPr>
              <a:t>Auto-Orient is Applied and Resized the images to 640x640</a:t>
            </a:r>
          </a:p>
          <a:p>
            <a:pPr algn="just">
              <a:lnSpc>
                <a:spcPct val="90000"/>
              </a:lnSpc>
            </a:pPr>
            <a:r>
              <a:rPr lang="en-US" sz="1700" b="1" i="0" u="sng" strike="noStrike" dirty="0">
                <a:solidFill>
                  <a:srgbClr val="404040"/>
                </a:solidFill>
                <a:effectLst/>
                <a:latin typeface="Times New Roman" panose="02020603050405020304" pitchFamily="18" charset="0"/>
                <a:cs typeface="Times New Roman" panose="02020603050405020304" pitchFamily="18" charset="0"/>
              </a:rPr>
              <a:t>Augmentations:</a:t>
            </a:r>
          </a:p>
          <a:p>
            <a:pPr marL="0" indent="0" algn="just">
              <a:lnSpc>
                <a:spcPct val="90000"/>
              </a:lnSpc>
              <a:buNone/>
            </a:pPr>
            <a:r>
              <a:rPr lang="en-US" sz="1700" kern="0" dirty="0">
                <a:solidFill>
                  <a:srgbClr val="404040"/>
                </a:solidFill>
                <a:effectLst/>
                <a:latin typeface="Times New Roman" panose="02020603050405020304" pitchFamily="18" charset="0"/>
                <a:ea typeface="Times New Roman" panose="02020603050405020304" pitchFamily="18" charset="0"/>
              </a:rPr>
              <a:t>It</a:t>
            </a:r>
            <a:r>
              <a:rPr lang="en-US" sz="1700" b="1" kern="0" dirty="0">
                <a:solidFill>
                  <a:srgbClr val="404040"/>
                </a:solidFill>
                <a:effectLst/>
                <a:latin typeface="Times New Roman" panose="02020603050405020304" pitchFamily="18" charset="0"/>
                <a:ea typeface="Times New Roman" panose="02020603050405020304" pitchFamily="18" charset="0"/>
              </a:rPr>
              <a:t> </a:t>
            </a:r>
            <a:r>
              <a:rPr lang="en-US" sz="1700" kern="0" dirty="0">
                <a:solidFill>
                  <a:srgbClr val="404040"/>
                </a:solidFill>
                <a:effectLst/>
                <a:latin typeface="Times New Roman" panose="02020603050405020304" pitchFamily="18" charset="0"/>
                <a:ea typeface="Times New Roman" panose="02020603050405020304" pitchFamily="18" charset="0"/>
              </a:rPr>
              <a:t>is a technique used in Machine learning model which increases the size of the data for training models without gathering new data by performing different operations, such as flipping </a:t>
            </a:r>
            <a:r>
              <a:rPr lang="en-US" sz="1700" kern="0" dirty="0">
                <a:solidFill>
                  <a:srgbClr val="404040"/>
                </a:solidFill>
                <a:latin typeface="Times New Roman" panose="02020603050405020304" pitchFamily="18" charset="0"/>
                <a:ea typeface="Times New Roman" panose="02020603050405020304" pitchFamily="18" charset="0"/>
                <a:cs typeface="Times New Roman" panose="02020603050405020304" pitchFamily="18" charset="0"/>
              </a:rPr>
              <a:t>h</a:t>
            </a:r>
            <a:r>
              <a:rPr lang="en-US" sz="1700" b="0" i="0" u="none" strike="noStrike" dirty="0">
                <a:solidFill>
                  <a:srgbClr val="404040"/>
                </a:solidFill>
                <a:effectLst/>
                <a:latin typeface="Times New Roman" panose="02020603050405020304" pitchFamily="18" charset="0"/>
                <a:cs typeface="Times New Roman" panose="02020603050405020304" pitchFamily="18" charset="0"/>
              </a:rPr>
              <a:t>orizontally</a:t>
            </a:r>
            <a:r>
              <a:rPr lang="en-US" sz="1700" kern="0" dirty="0">
                <a:solidFill>
                  <a:srgbClr val="404040"/>
                </a:solidFill>
                <a:effectLst/>
                <a:latin typeface="Times New Roman" panose="02020603050405020304" pitchFamily="18" charset="0"/>
                <a:ea typeface="Times New Roman" panose="02020603050405020304" pitchFamily="18" charset="0"/>
              </a:rPr>
              <a:t>, reducing the noise, setting the range for </a:t>
            </a:r>
            <a:r>
              <a:rPr lang="en-US" sz="1700" b="0" i="0" u="none" strike="noStrike" dirty="0">
                <a:solidFill>
                  <a:srgbClr val="404040"/>
                </a:solidFill>
                <a:effectLst/>
                <a:latin typeface="Times New Roman" panose="02020603050405020304" pitchFamily="18" charset="0"/>
                <a:cs typeface="Times New Roman" panose="02020603050405020304" pitchFamily="18" charset="0"/>
              </a:rPr>
              <a:t>Saturation</a:t>
            </a:r>
            <a:r>
              <a:rPr lang="en-US" sz="1700" b="0" i="0" u="none" strike="noStrike" kern="0" dirty="0">
                <a:solidFill>
                  <a:srgbClr val="404040"/>
                </a:solidFill>
                <a:latin typeface="Times New Roman" panose="02020603050405020304" pitchFamily="18" charset="0"/>
                <a:cs typeface="Times New Roman" panose="02020603050405020304" pitchFamily="18" charset="0"/>
              </a:rPr>
              <a:t> (</a:t>
            </a:r>
            <a:r>
              <a:rPr lang="en-US" sz="1700" b="0" i="0" u="none" strike="noStrike" dirty="0">
                <a:solidFill>
                  <a:srgbClr val="404040"/>
                </a:solidFill>
                <a:effectLst/>
                <a:latin typeface="Times New Roman" panose="02020603050405020304" pitchFamily="18" charset="0"/>
                <a:cs typeface="Times New Roman" panose="02020603050405020304" pitchFamily="18" charset="0"/>
              </a:rPr>
              <a:t>-61% and +61%) </a:t>
            </a:r>
            <a:r>
              <a:rPr lang="en-US" sz="1700" kern="0" dirty="0">
                <a:solidFill>
                  <a:srgbClr val="404040"/>
                </a:solidFill>
                <a:effectLst/>
                <a:latin typeface="Times New Roman" panose="02020603050405020304" pitchFamily="18" charset="0"/>
                <a:ea typeface="Times New Roman" panose="02020603050405020304" pitchFamily="18" charset="0"/>
              </a:rPr>
              <a:t>and </a:t>
            </a:r>
            <a:r>
              <a:rPr lang="en-US" sz="1700" b="0" i="0" u="none" strike="noStrike" dirty="0">
                <a:solidFill>
                  <a:srgbClr val="404040"/>
                </a:solidFill>
                <a:effectLst/>
                <a:latin typeface="Times New Roman" panose="02020603050405020304" pitchFamily="18" charset="0"/>
                <a:cs typeface="Times New Roman" panose="02020603050405020304" pitchFamily="18" charset="0"/>
              </a:rPr>
              <a:t>Brightness</a:t>
            </a:r>
            <a:r>
              <a:rPr lang="en-US" sz="1700" b="0" i="0" u="none" strike="noStrike" kern="0" dirty="0">
                <a:solidFill>
                  <a:srgbClr val="404040"/>
                </a:solidFill>
                <a:latin typeface="Times New Roman" panose="02020603050405020304" pitchFamily="18" charset="0"/>
                <a:cs typeface="Times New Roman" panose="02020603050405020304" pitchFamily="18" charset="0"/>
              </a:rPr>
              <a:t>(</a:t>
            </a:r>
            <a:r>
              <a:rPr lang="en-US" sz="1700" b="0" i="0" u="none" strike="noStrike" dirty="0">
                <a:solidFill>
                  <a:srgbClr val="404040"/>
                </a:solidFill>
                <a:effectLst/>
                <a:latin typeface="Times New Roman" panose="02020603050405020304" pitchFamily="18" charset="0"/>
                <a:cs typeface="Times New Roman" panose="02020603050405020304" pitchFamily="18" charset="0"/>
              </a:rPr>
              <a:t>-25% and +25%)</a:t>
            </a:r>
          </a:p>
          <a:p>
            <a:pPr marL="0" indent="0">
              <a:lnSpc>
                <a:spcPct val="90000"/>
              </a:lnSpc>
              <a:buNone/>
            </a:pPr>
            <a:endParaRPr lang="en-US" b="1" i="0" u="none" strike="noStrike" dirty="0">
              <a:solidFill>
                <a:srgbClr val="404040"/>
              </a:solidFill>
              <a:effectLst/>
              <a:latin typeface="Times New Roman" panose="02020603050405020304" pitchFamily="18" charset="0"/>
              <a:cs typeface="Times New Roman" panose="02020603050405020304" pitchFamily="18" charset="0"/>
            </a:endParaRPr>
          </a:p>
          <a:p>
            <a:pPr>
              <a:lnSpc>
                <a:spcPct val="90000"/>
              </a:lnSpc>
            </a:pPr>
            <a:endParaRPr lang="en-US" dirty="0">
              <a:solidFill>
                <a:srgbClr val="404040"/>
              </a:solidFill>
            </a:endParaRPr>
          </a:p>
        </p:txBody>
      </p:sp>
    </p:spTree>
    <p:extLst>
      <p:ext uri="{BB962C8B-B14F-4D97-AF65-F5344CB8AC3E}">
        <p14:creationId xmlns:p14="http://schemas.microsoft.com/office/powerpoint/2010/main" val="973768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CEDBBD-A01D-83DB-086D-47C09D00502B}"/>
              </a:ext>
            </a:extLst>
          </p:cNvPr>
          <p:cNvSpPr>
            <a:spLocks noGrp="1"/>
          </p:cNvSpPr>
          <p:nvPr>
            <p:ph type="title"/>
          </p:nvPr>
        </p:nvSpPr>
        <p:spPr>
          <a:xfrm>
            <a:off x="2231136" y="467418"/>
            <a:ext cx="7729728" cy="1188720"/>
          </a:xfrm>
          <a:solidFill>
            <a:srgbClr val="FFFFFF"/>
          </a:solidFill>
        </p:spPr>
        <p:txBody>
          <a:bodyPr>
            <a:normAutofit/>
          </a:bodyPr>
          <a:lstStyle/>
          <a:p>
            <a:r>
              <a:rPr lang="en-US"/>
              <a:t>Methodology</a:t>
            </a:r>
            <a:endParaRPr lang="en-US" dirty="0"/>
          </a:p>
        </p:txBody>
      </p:sp>
      <p:sp>
        <p:nvSpPr>
          <p:cNvPr id="3" name="Content Placeholder 2">
            <a:extLst>
              <a:ext uri="{FF2B5EF4-FFF2-40B4-BE49-F238E27FC236}">
                <a16:creationId xmlns:a16="http://schemas.microsoft.com/office/drawing/2014/main" id="{8A2B0F88-7BF4-D38E-EDAE-F8F11CD8111D}"/>
              </a:ext>
            </a:extLst>
          </p:cNvPr>
          <p:cNvSpPr>
            <a:spLocks noGrp="1"/>
          </p:cNvSpPr>
          <p:nvPr>
            <p:ph idx="1"/>
          </p:nvPr>
        </p:nvSpPr>
        <p:spPr>
          <a:xfrm>
            <a:off x="1776248" y="1843590"/>
            <a:ext cx="8709326" cy="3326928"/>
          </a:xfrm>
        </p:spPr>
        <p:txBody>
          <a:bodyPr>
            <a:normAutofit/>
          </a:bodyPr>
          <a:lstStyle/>
          <a:p>
            <a:pPr marL="514350" indent="-285750" algn="just">
              <a:lnSpc>
                <a:spcPct val="90000"/>
              </a:lnSpc>
              <a:spcBef>
                <a:spcPts val="0"/>
              </a:spcBef>
            </a:pPr>
            <a:r>
              <a:rPr lang="en-US" sz="1600" dirty="0">
                <a:solidFill>
                  <a:srgbClr val="404040"/>
                </a:solidFill>
                <a:effectLst/>
                <a:latin typeface="Times New Roman" panose="02020603050405020304" pitchFamily="18" charset="0"/>
                <a:ea typeface="Times New Roman" panose="02020603050405020304" pitchFamily="18" charset="0"/>
              </a:rPr>
              <a:t>To evaluate the performance of the models and examine the observations of them at various stages for detecting objects we used YOLO (you only look once). In working with YOLO, we implemented two models, </a:t>
            </a:r>
            <a:r>
              <a:rPr lang="en-US" sz="1600" dirty="0">
                <a:solidFill>
                  <a:srgbClr val="404040"/>
                </a:solidFill>
                <a:latin typeface="Times New Roman" panose="02020603050405020304" pitchFamily="18" charset="0"/>
                <a:ea typeface="Times New Roman" panose="02020603050405020304" pitchFamily="18" charset="0"/>
              </a:rPr>
              <a:t>which are </a:t>
            </a:r>
            <a:r>
              <a:rPr lang="en-US" sz="1600" dirty="0">
                <a:solidFill>
                  <a:srgbClr val="404040"/>
                </a:solidFill>
                <a:effectLst/>
                <a:latin typeface="Times New Roman" panose="02020603050405020304" pitchFamily="18" charset="0"/>
                <a:ea typeface="Times New Roman" panose="02020603050405020304" pitchFamily="18" charset="0"/>
              </a:rPr>
              <a:t>YOLOv8 and YOLO-NAS</a:t>
            </a:r>
          </a:p>
          <a:p>
            <a:pPr marL="514350" indent="-285750" algn="just">
              <a:lnSpc>
                <a:spcPct val="90000"/>
              </a:lnSpc>
              <a:spcBef>
                <a:spcPts val="0"/>
              </a:spcBef>
            </a:pPr>
            <a:r>
              <a:rPr lang="en-US" sz="1600" dirty="0">
                <a:solidFill>
                  <a:srgbClr val="404040"/>
                </a:solidFill>
                <a:effectLst/>
                <a:latin typeface="Times New Roman" panose="02020603050405020304" pitchFamily="18" charset="0"/>
                <a:ea typeface="Times New Roman" panose="02020603050405020304" pitchFamily="18" charset="0"/>
              </a:rPr>
              <a:t>For object detection, YOLO is a cutting-edge, real-time object detecting technology.</a:t>
            </a:r>
          </a:p>
          <a:p>
            <a:pPr marL="514350" indent="-285750" algn="just">
              <a:lnSpc>
                <a:spcPct val="90000"/>
              </a:lnSpc>
              <a:spcBef>
                <a:spcPts val="0"/>
              </a:spcBef>
            </a:pPr>
            <a:r>
              <a:rPr lang="en-US" sz="1600" dirty="0">
                <a:solidFill>
                  <a:srgbClr val="404040"/>
                </a:solidFill>
                <a:effectLst/>
                <a:latin typeface="Times New Roman" panose="02020603050405020304" pitchFamily="18" charset="0"/>
                <a:ea typeface="Times New Roman" panose="02020603050405020304" pitchFamily="18" charset="0"/>
              </a:rPr>
              <a:t> It is a set of end-to-end deep learning models intended for quick object detection comprise the "family of models."</a:t>
            </a:r>
          </a:p>
          <a:p>
            <a:pPr marL="514350" indent="-285750" algn="just">
              <a:lnSpc>
                <a:spcPct val="90000"/>
              </a:lnSpc>
              <a:spcBef>
                <a:spcPts val="0"/>
              </a:spcBef>
            </a:pPr>
            <a:r>
              <a:rPr lang="en-US" sz="1600" dirty="0">
                <a:solidFill>
                  <a:srgbClr val="404040"/>
                </a:solidFill>
                <a:effectLst/>
                <a:latin typeface="Times New Roman" panose="02020603050405020304" pitchFamily="18" charset="0"/>
                <a:ea typeface="Times New Roman" panose="02020603050405020304" pitchFamily="18" charset="0"/>
              </a:rPr>
              <a:t>YOLO</a:t>
            </a:r>
            <a:r>
              <a:rPr lang="en-US" sz="1600" dirty="0">
                <a:solidFill>
                  <a:srgbClr val="404040"/>
                </a:solidFill>
                <a:latin typeface="Times New Roman" panose="02020603050405020304" pitchFamily="18" charset="0"/>
                <a:ea typeface="Times New Roman" panose="02020603050405020304" pitchFamily="18" charset="0"/>
              </a:rPr>
              <a:t> </a:t>
            </a:r>
            <a:r>
              <a:rPr lang="en-US" sz="1600" dirty="0">
                <a:solidFill>
                  <a:srgbClr val="404040"/>
                </a:solidFill>
                <a:effectLst/>
                <a:latin typeface="Times New Roman" panose="02020603050405020304" pitchFamily="18" charset="0"/>
                <a:ea typeface="Times New Roman" panose="02020603050405020304" pitchFamily="18" charset="0"/>
              </a:rPr>
              <a:t>is preferred because of its speed, which allows for real-time processing, which is essential for applications like driverless cars. </a:t>
            </a:r>
          </a:p>
          <a:p>
            <a:pPr indent="0" algn="just">
              <a:lnSpc>
                <a:spcPct val="90000"/>
              </a:lnSpc>
              <a:spcBef>
                <a:spcPts val="0"/>
              </a:spcBef>
              <a:buNone/>
            </a:pPr>
            <a:r>
              <a:rPr lang="en-US" sz="1600" b="1" dirty="0">
                <a:solidFill>
                  <a:srgbClr val="404040"/>
                </a:solidFill>
                <a:latin typeface="Times New Roman" panose="02020603050405020304" pitchFamily="18" charset="0"/>
                <a:ea typeface="Times New Roman" panose="02020603050405020304" pitchFamily="18" charset="0"/>
              </a:rPr>
              <a:t>How YOLO works???</a:t>
            </a:r>
          </a:p>
          <a:p>
            <a:pPr marL="514350" indent="-285750" algn="just">
              <a:lnSpc>
                <a:spcPct val="90000"/>
              </a:lnSpc>
              <a:spcBef>
                <a:spcPts val="0"/>
              </a:spcBef>
            </a:pPr>
            <a:r>
              <a:rPr lang="en-US" sz="1600" dirty="0">
                <a:solidFill>
                  <a:srgbClr val="404040"/>
                </a:solidFill>
                <a:latin typeface="Times New Roman" panose="02020603050405020304" pitchFamily="18" charset="0"/>
                <a:ea typeface="Times New Roman" panose="02020603050405020304" pitchFamily="18" charset="0"/>
              </a:rPr>
              <a:t>It uses a single pass neural network approach to capture contextual visual information. </a:t>
            </a:r>
          </a:p>
          <a:p>
            <a:pPr marL="514350" indent="-285750" algn="just">
              <a:lnSpc>
                <a:spcPct val="90000"/>
              </a:lnSpc>
              <a:spcBef>
                <a:spcPts val="0"/>
              </a:spcBef>
            </a:pPr>
            <a:r>
              <a:rPr lang="en-US" sz="1600" dirty="0">
                <a:solidFill>
                  <a:srgbClr val="404040"/>
                </a:solidFill>
                <a:latin typeface="Times New Roman" panose="02020603050405020304" pitchFamily="18" charset="0"/>
                <a:ea typeface="Times New Roman" panose="02020603050405020304" pitchFamily="18" charset="0"/>
              </a:rPr>
              <a:t>Because of its simplicity and real-time processing speed, YOLO is the favored method for object detection tasks.</a:t>
            </a:r>
          </a:p>
          <a:p>
            <a:pPr marL="514350" indent="-285750" algn="just">
              <a:lnSpc>
                <a:spcPct val="90000"/>
              </a:lnSpc>
              <a:spcBef>
                <a:spcPts val="0"/>
              </a:spcBef>
            </a:pPr>
            <a:r>
              <a:rPr lang="en-US" sz="1600" dirty="0">
                <a:solidFill>
                  <a:srgbClr val="404040"/>
                </a:solidFill>
                <a:latin typeface="Times New Roman" panose="02020603050405020304" pitchFamily="18" charset="0"/>
                <a:ea typeface="Times New Roman" panose="02020603050405020304" pitchFamily="18" charset="0"/>
              </a:rPr>
              <a:t>Because of its effectiveness and constantly improving accuracy, it can be applied to a wide range of real-world scenarios and is continuously improved by a vibrant community.</a:t>
            </a:r>
          </a:p>
          <a:p>
            <a:pPr indent="0">
              <a:lnSpc>
                <a:spcPct val="90000"/>
              </a:lnSpc>
              <a:spcBef>
                <a:spcPts val="0"/>
              </a:spcBef>
              <a:buNone/>
            </a:pPr>
            <a:endParaRPr lang="en-US" sz="1400" b="1" dirty="0">
              <a:solidFill>
                <a:srgbClr val="404040"/>
              </a:solidFill>
              <a:latin typeface="Times New Roman" panose="02020603050405020304" pitchFamily="18" charset="0"/>
              <a:ea typeface="Times New Roman" panose="02020603050405020304" pitchFamily="18" charset="0"/>
            </a:endParaRPr>
          </a:p>
          <a:p>
            <a:pPr indent="0">
              <a:lnSpc>
                <a:spcPct val="90000"/>
              </a:lnSpc>
              <a:spcBef>
                <a:spcPts val="0"/>
              </a:spcBef>
              <a:buNone/>
            </a:pPr>
            <a:endParaRPr lang="en-US" sz="1400" b="1" dirty="0">
              <a:solidFill>
                <a:srgbClr val="404040"/>
              </a:solidFill>
              <a:latin typeface="Times New Roman" panose="02020603050405020304" pitchFamily="18" charset="0"/>
              <a:ea typeface="Times New Roman" panose="02020603050405020304" pitchFamily="18" charset="0"/>
            </a:endParaRPr>
          </a:p>
          <a:p>
            <a:pPr marL="514350" indent="-285750">
              <a:lnSpc>
                <a:spcPct val="90000"/>
              </a:lnSpc>
              <a:spcBef>
                <a:spcPts val="0"/>
              </a:spcBef>
            </a:pPr>
            <a:endParaRPr lang="en-US" sz="1400" b="1" dirty="0">
              <a:solidFill>
                <a:srgbClr val="404040"/>
              </a:solidFill>
              <a:effectLst/>
              <a:latin typeface="Times New Roman" panose="02020603050405020304" pitchFamily="18" charset="0"/>
              <a:ea typeface="Times New Roman" panose="02020603050405020304" pitchFamily="18" charset="0"/>
            </a:endParaRPr>
          </a:p>
          <a:p>
            <a:pPr marL="514350" indent="-285750">
              <a:lnSpc>
                <a:spcPct val="90000"/>
              </a:lnSpc>
              <a:spcBef>
                <a:spcPts val="0"/>
              </a:spcBef>
            </a:pPr>
            <a:endParaRPr lang="en-US" sz="1400" dirty="0">
              <a:solidFill>
                <a:srgbClr val="404040"/>
              </a:solidFill>
              <a:effectLst/>
              <a:latin typeface="Times New Roman" panose="02020603050405020304" pitchFamily="18" charset="0"/>
              <a:ea typeface="Times New Roman" panose="02020603050405020304" pitchFamily="18" charset="0"/>
            </a:endParaRPr>
          </a:p>
          <a:p>
            <a:pPr marL="514350" indent="-285750">
              <a:lnSpc>
                <a:spcPct val="90000"/>
              </a:lnSpc>
              <a:spcBef>
                <a:spcPts val="0"/>
              </a:spcBef>
            </a:pPr>
            <a:endParaRPr lang="en-US" sz="1400" dirty="0">
              <a:solidFill>
                <a:srgbClr val="404040"/>
              </a:solidFill>
              <a:effectLst/>
              <a:latin typeface="Times New Roman" panose="02020603050405020304" pitchFamily="18" charset="0"/>
              <a:ea typeface="Times New Roman" panose="02020603050405020304" pitchFamily="18" charset="0"/>
            </a:endParaRPr>
          </a:p>
          <a:p>
            <a:pPr>
              <a:lnSpc>
                <a:spcPct val="90000"/>
              </a:lnSpc>
            </a:pPr>
            <a:endParaRPr lang="en-US" sz="1400" dirty="0">
              <a:solidFill>
                <a:srgbClr val="404040"/>
              </a:solidFill>
            </a:endParaRPr>
          </a:p>
        </p:txBody>
      </p:sp>
    </p:spTree>
    <p:extLst>
      <p:ext uri="{BB962C8B-B14F-4D97-AF65-F5344CB8AC3E}">
        <p14:creationId xmlns:p14="http://schemas.microsoft.com/office/powerpoint/2010/main" val="2239126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40A8C3-1684-5EFB-CC95-07F73A4B7EAC}"/>
              </a:ext>
            </a:extLst>
          </p:cNvPr>
          <p:cNvSpPr>
            <a:spLocks noGrp="1"/>
          </p:cNvSpPr>
          <p:nvPr>
            <p:ph type="title"/>
          </p:nvPr>
        </p:nvSpPr>
        <p:spPr>
          <a:xfrm>
            <a:off x="2231136" y="467418"/>
            <a:ext cx="7729728" cy="1188720"/>
          </a:xfrm>
          <a:solidFill>
            <a:srgbClr val="FFFFFF"/>
          </a:solidFill>
        </p:spPr>
        <p:txBody>
          <a:bodyPr>
            <a:normAutofit/>
          </a:bodyPr>
          <a:lstStyle/>
          <a:p>
            <a:r>
              <a:rPr lang="en-US" dirty="0"/>
              <a:t>YOLO </a:t>
            </a:r>
            <a:r>
              <a:rPr lang="en-US" dirty="0" err="1"/>
              <a:t>ARchitecture</a:t>
            </a:r>
            <a:endParaRPr lang="en-US" dirty="0"/>
          </a:p>
        </p:txBody>
      </p:sp>
      <p:sp>
        <p:nvSpPr>
          <p:cNvPr id="3" name="Content Placeholder 2">
            <a:extLst>
              <a:ext uri="{FF2B5EF4-FFF2-40B4-BE49-F238E27FC236}">
                <a16:creationId xmlns:a16="http://schemas.microsoft.com/office/drawing/2014/main" id="{6A581C86-ABA3-27DA-2FE4-40CBBA4C5179}"/>
              </a:ext>
            </a:extLst>
          </p:cNvPr>
          <p:cNvSpPr>
            <a:spLocks noGrp="1"/>
          </p:cNvSpPr>
          <p:nvPr>
            <p:ph idx="1"/>
          </p:nvPr>
        </p:nvSpPr>
        <p:spPr>
          <a:xfrm>
            <a:off x="1702676" y="1755228"/>
            <a:ext cx="8782898" cy="3415290"/>
          </a:xfrm>
        </p:spPr>
        <p:txBody>
          <a:bodyPr>
            <a:normAutofit fontScale="92500" lnSpcReduction="20000"/>
          </a:bodyPr>
          <a:lstStyle/>
          <a:p>
            <a:pPr algn="just"/>
            <a:r>
              <a:rPr lang="en-US" sz="1800" dirty="0">
                <a:effectLst/>
                <a:latin typeface="Times New Roman" panose="02020603050405020304" pitchFamily="18" charset="0"/>
                <a:ea typeface="Times New Roman" panose="02020603050405020304" pitchFamily="18" charset="0"/>
              </a:rPr>
              <a:t>YOLO architecture has four primary parts. They are as follows:</a:t>
            </a:r>
          </a:p>
          <a:p>
            <a:pPr marL="0" indent="0" algn="just">
              <a:buNone/>
            </a:pPr>
            <a:r>
              <a:rPr lang="en-US" sz="1800" dirty="0" err="1">
                <a:effectLst/>
                <a:latin typeface="Times New Roman" panose="02020603050405020304" pitchFamily="18" charset="0"/>
                <a:ea typeface="Times New Roman" panose="02020603050405020304" pitchFamily="18" charset="0"/>
              </a:rPr>
              <a:t>i</a:t>
            </a:r>
            <a:r>
              <a:rPr lang="en-US" sz="1800" dirty="0">
                <a:effectLst/>
                <a:latin typeface="Times New Roman" panose="02020603050405020304" pitchFamily="18" charset="0"/>
                <a:ea typeface="Times New Roman" panose="02020603050405020304" pitchFamily="18" charset="0"/>
              </a:rPr>
              <a:t>. Backbone: Information is extracted from the input image using convolutional neural networks (CNNs), which serve as the system's backbone. The CNN is composed of a series of activation functions, pooling layers, and convolutional layers.</a:t>
            </a:r>
          </a:p>
          <a:p>
            <a:pPr marL="0" indent="0" algn="just">
              <a:buNone/>
            </a:pPr>
            <a:r>
              <a:rPr lang="en-US" sz="1800" dirty="0">
                <a:effectLst/>
                <a:latin typeface="Times New Roman" panose="02020603050405020304" pitchFamily="18" charset="0"/>
                <a:ea typeface="Times New Roman" panose="02020603050405020304" pitchFamily="18" charset="0"/>
              </a:rPr>
              <a:t>ii. Neck: The neck connects the predicted head and the backbone and is composed of multiple layers. By leveraging the neck layers to fuse features from different backbone levels, object detection accuracy can be improved.</a:t>
            </a:r>
          </a:p>
          <a:p>
            <a:pPr marL="0" indent="0" algn="just">
              <a:buNone/>
            </a:pPr>
            <a:r>
              <a:rPr lang="en-US" sz="1800" dirty="0">
                <a:effectLst/>
                <a:latin typeface="Times New Roman" panose="02020603050405020304" pitchFamily="18" charset="0"/>
                <a:ea typeface="Times New Roman" panose="02020603050405020304" pitchFamily="18" charset="0"/>
              </a:rPr>
              <a:t>iii. Prediction Head: Each cell in the input image has its bounding boxes and class probabilities estimated by a group of layers in the prediction head. The prediction head is typically composed of fully connected layers and activation functions.</a:t>
            </a:r>
          </a:p>
          <a:p>
            <a:pPr marL="0" indent="0" algn="just">
              <a:buNone/>
            </a:pPr>
            <a:r>
              <a:rPr lang="en-US" sz="1800" dirty="0">
                <a:effectLst/>
                <a:latin typeface="Times New Roman" panose="02020603050405020304" pitchFamily="18" charset="0"/>
                <a:ea typeface="Times New Roman" panose="02020603050405020304" pitchFamily="18" charset="0"/>
              </a:rPr>
              <a:t>iv. Output layers: These are made up of several layers that convert the prediction head's output into a form that can be understood. The output layers are typically where bounding box coordinates and class probabilities are determined.</a:t>
            </a:r>
          </a:p>
          <a:p>
            <a:pPr marL="0" indent="0">
              <a:buNone/>
            </a:pPr>
            <a:endParaRPr lang="en-US" sz="1800" dirty="0">
              <a:effectLst/>
              <a:latin typeface="Times New Roman" panose="02020603050405020304" pitchFamily="18" charset="0"/>
              <a:ea typeface="Times New Roman" panose="02020603050405020304" pitchFamily="18" charset="0"/>
            </a:endParaRPr>
          </a:p>
          <a:p>
            <a:pPr marL="0" indent="0">
              <a:buNone/>
            </a:pPr>
            <a:endParaRPr lang="en-US" sz="1800" dirty="0">
              <a:effectLst/>
              <a:latin typeface="Times New Roman" panose="02020603050405020304" pitchFamily="18" charset="0"/>
              <a:ea typeface="Times New Roman" panose="02020603050405020304" pitchFamily="18" charset="0"/>
            </a:endParaRPr>
          </a:p>
          <a:p>
            <a:pPr marL="0" indent="0">
              <a:buNone/>
            </a:pPr>
            <a:endParaRPr lang="en-US" sz="1800" dirty="0">
              <a:effectLst/>
              <a:latin typeface="Times New Roman" panose="02020603050405020304" pitchFamily="18" charset="0"/>
              <a:ea typeface="Times New Roman" panose="02020603050405020304" pitchFamily="18" charset="0"/>
            </a:endParaRPr>
          </a:p>
          <a:p>
            <a:pPr marL="0" indent="0">
              <a:buNone/>
            </a:pPr>
            <a:endParaRPr lang="en-US" sz="1800" dirty="0">
              <a:effectLst/>
              <a:latin typeface="Times New Roman" panose="02020603050405020304" pitchFamily="18" charset="0"/>
              <a:ea typeface="Times New Roman" panose="02020603050405020304" pitchFamily="18" charset="0"/>
            </a:endParaRPr>
          </a:p>
          <a:p>
            <a:pPr marL="0" indent="0">
              <a:buNone/>
            </a:pPr>
            <a:endParaRPr lang="en-US" sz="1800" dirty="0">
              <a:effectLst/>
              <a:latin typeface="Times New Roman" panose="02020603050405020304" pitchFamily="18" charset="0"/>
              <a:ea typeface="Times New Roman" panose="02020603050405020304" pitchFamily="18" charset="0"/>
            </a:endParaRPr>
          </a:p>
          <a:p>
            <a:pPr marL="0" indent="0">
              <a:buNone/>
            </a:pPr>
            <a:endParaRPr lang="en-US" sz="1800" dirty="0">
              <a:effectLst/>
              <a:latin typeface="Times New Roman" panose="02020603050405020304" pitchFamily="18" charset="0"/>
              <a:ea typeface="Times New Roman" panose="02020603050405020304" pitchFamily="18" charset="0"/>
            </a:endParaRPr>
          </a:p>
          <a:p>
            <a:pPr marL="0" indent="0">
              <a:buNone/>
            </a:pPr>
            <a:endParaRPr lang="en-US" sz="1800" dirty="0">
              <a:effectLst/>
              <a:latin typeface="Times New Roman" panose="02020603050405020304" pitchFamily="18" charset="0"/>
              <a:ea typeface="Times New Roman" panose="02020603050405020304" pitchFamily="18" charset="0"/>
            </a:endParaRPr>
          </a:p>
          <a:p>
            <a:pPr marL="0" indent="0">
              <a:buNone/>
            </a:pPr>
            <a:endParaRPr lang="en-US" sz="1800" dirty="0">
              <a:effectLst/>
              <a:latin typeface="Times New Roman" panose="02020603050405020304" pitchFamily="18" charset="0"/>
              <a:ea typeface="Times New Roman" panose="02020603050405020304" pitchFamily="18" charset="0"/>
            </a:endParaRPr>
          </a:p>
          <a:p>
            <a:pPr marL="0" indent="0">
              <a:buNone/>
            </a:pP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231294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A4A70A-D9F8-87A6-8D08-2BD6E04321EA}"/>
              </a:ext>
            </a:extLst>
          </p:cNvPr>
          <p:cNvSpPr>
            <a:spLocks noGrp="1"/>
          </p:cNvSpPr>
          <p:nvPr>
            <p:ph type="title"/>
          </p:nvPr>
        </p:nvSpPr>
        <p:spPr>
          <a:xfrm>
            <a:off x="2231136" y="467418"/>
            <a:ext cx="7729728" cy="1188720"/>
          </a:xfrm>
          <a:solidFill>
            <a:srgbClr val="FFFFFF"/>
          </a:solidFill>
        </p:spPr>
        <p:txBody>
          <a:bodyPr>
            <a:normAutofit/>
          </a:bodyPr>
          <a:lstStyle/>
          <a:p>
            <a:r>
              <a:rPr lang="en-US">
                <a:latin typeface="Times New Roman" panose="02020603050405020304" pitchFamily="18" charset="0"/>
                <a:cs typeface="Times New Roman" panose="02020603050405020304" pitchFamily="18" charset="0"/>
              </a:rPr>
              <a:t>YOLOv8</a:t>
            </a:r>
          </a:p>
        </p:txBody>
      </p:sp>
      <p:sp>
        <p:nvSpPr>
          <p:cNvPr id="3" name="Content Placeholder 2">
            <a:extLst>
              <a:ext uri="{FF2B5EF4-FFF2-40B4-BE49-F238E27FC236}">
                <a16:creationId xmlns:a16="http://schemas.microsoft.com/office/drawing/2014/main" id="{0E2F7550-86A2-59A1-69AA-A21CE0DD49C5}"/>
              </a:ext>
            </a:extLst>
          </p:cNvPr>
          <p:cNvSpPr>
            <a:spLocks noGrp="1"/>
          </p:cNvSpPr>
          <p:nvPr>
            <p:ph idx="1"/>
          </p:nvPr>
        </p:nvSpPr>
        <p:spPr>
          <a:xfrm>
            <a:off x="1786758" y="1843590"/>
            <a:ext cx="8698815" cy="3326928"/>
          </a:xfrm>
        </p:spPr>
        <p:txBody>
          <a:bodyPr>
            <a:normAutofit fontScale="85000" lnSpcReduction="10000"/>
          </a:bodyPr>
          <a:lstStyle/>
          <a:p>
            <a:pPr>
              <a:lnSpc>
                <a:spcPct val="90000"/>
              </a:lnSpc>
            </a:pPr>
            <a:r>
              <a:rPr lang="en-US" sz="1600" dirty="0">
                <a:solidFill>
                  <a:srgbClr val="404040"/>
                </a:solidFill>
                <a:latin typeface="Times New Roman" panose="02020603050405020304" pitchFamily="18" charset="0"/>
                <a:cs typeface="Times New Roman" panose="02020603050405020304" pitchFamily="18" charset="0"/>
              </a:rPr>
              <a:t>The YOLOv8 real-time object detector is the most recent version in the YOLO series, providing state-of-the-art speed and accuracy. </a:t>
            </a:r>
          </a:p>
          <a:p>
            <a:pPr>
              <a:lnSpc>
                <a:spcPct val="90000"/>
              </a:lnSpc>
            </a:pPr>
            <a:r>
              <a:rPr lang="en-US" sz="1600" dirty="0">
                <a:solidFill>
                  <a:srgbClr val="404040"/>
                </a:solidFill>
                <a:latin typeface="Times New Roman" panose="02020603050405020304" pitchFamily="18" charset="0"/>
                <a:cs typeface="Times New Roman" panose="02020603050405020304" pitchFamily="18" charset="0"/>
              </a:rPr>
              <a:t>YOLOv8, which builds on the innovations of earlier YOLO versions and  adds additional features and optimizations that make it the best option for a variety of object identification tasks across a broad range of applications.</a:t>
            </a:r>
          </a:p>
          <a:p>
            <a:pPr marL="0" indent="0">
              <a:lnSpc>
                <a:spcPct val="90000"/>
              </a:lnSpc>
              <a:buNone/>
            </a:pPr>
            <a:r>
              <a:rPr lang="en-US" sz="1600" b="1" u="sng" dirty="0">
                <a:solidFill>
                  <a:srgbClr val="404040"/>
                </a:solidFill>
                <a:latin typeface="Times New Roman" panose="02020603050405020304" pitchFamily="18" charset="0"/>
                <a:cs typeface="Times New Roman" panose="02020603050405020304" pitchFamily="18" charset="0"/>
              </a:rPr>
              <a:t>Key Features:  </a:t>
            </a:r>
          </a:p>
          <a:p>
            <a:pPr>
              <a:lnSpc>
                <a:spcPct val="90000"/>
              </a:lnSpc>
            </a:pPr>
            <a:r>
              <a:rPr lang="en-US" sz="1600" dirty="0">
                <a:solidFill>
                  <a:srgbClr val="404040"/>
                </a:solidFill>
                <a:latin typeface="Times New Roman" panose="02020603050405020304" pitchFamily="18" charset="0"/>
                <a:cs typeface="Times New Roman" panose="02020603050405020304" pitchFamily="18" charset="0"/>
              </a:rPr>
              <a:t>Advanced Backbone and Neck Architectures: YOLOv8 uses cutting-edge backbone and neck architectures to enhance performance for object identification and feature extraction.</a:t>
            </a:r>
          </a:p>
          <a:p>
            <a:pPr>
              <a:lnSpc>
                <a:spcPct val="90000"/>
              </a:lnSpc>
            </a:pPr>
            <a:r>
              <a:rPr lang="en-US" sz="1600" dirty="0">
                <a:solidFill>
                  <a:srgbClr val="404040"/>
                </a:solidFill>
                <a:latin typeface="Times New Roman" panose="02020603050405020304" pitchFamily="18" charset="0"/>
                <a:cs typeface="Times New Roman" panose="02020603050405020304" pitchFamily="18" charset="0"/>
              </a:rPr>
              <a:t>Anchor-free Split </a:t>
            </a:r>
            <a:r>
              <a:rPr lang="en-US" sz="1600" dirty="0" err="1">
                <a:solidFill>
                  <a:srgbClr val="404040"/>
                </a:solidFill>
                <a:latin typeface="Times New Roman" panose="02020603050405020304" pitchFamily="18" charset="0"/>
                <a:cs typeface="Times New Roman" panose="02020603050405020304" pitchFamily="18" charset="0"/>
              </a:rPr>
              <a:t>Ultralytics</a:t>
            </a:r>
            <a:r>
              <a:rPr lang="en-US" sz="1600" dirty="0">
                <a:solidFill>
                  <a:srgbClr val="404040"/>
                </a:solidFill>
                <a:latin typeface="Times New Roman" panose="02020603050405020304" pitchFamily="18" charset="0"/>
                <a:cs typeface="Times New Roman" panose="02020603050405020304" pitchFamily="18" charset="0"/>
              </a:rPr>
              <a:t> Head: In contrast to anchor-based methods, YOLOv8 uses an anchor-free split </a:t>
            </a:r>
            <a:r>
              <a:rPr lang="en-US" sz="1600" dirty="0" err="1">
                <a:solidFill>
                  <a:srgbClr val="404040"/>
                </a:solidFill>
                <a:latin typeface="Times New Roman" panose="02020603050405020304" pitchFamily="18" charset="0"/>
                <a:cs typeface="Times New Roman" panose="02020603050405020304" pitchFamily="18" charset="0"/>
              </a:rPr>
              <a:t>Ultralytics</a:t>
            </a:r>
            <a:r>
              <a:rPr lang="en-US" sz="1600" dirty="0">
                <a:solidFill>
                  <a:srgbClr val="404040"/>
                </a:solidFill>
                <a:latin typeface="Times New Roman" panose="02020603050405020304" pitchFamily="18" charset="0"/>
                <a:cs typeface="Times New Roman" panose="02020603050405020304" pitchFamily="18" charset="0"/>
              </a:rPr>
              <a:t> head, which improves accuracy and streamlines the detection process.</a:t>
            </a:r>
          </a:p>
          <a:p>
            <a:pPr>
              <a:lnSpc>
                <a:spcPct val="90000"/>
              </a:lnSpc>
            </a:pPr>
            <a:r>
              <a:rPr lang="en-US" sz="1600" dirty="0">
                <a:solidFill>
                  <a:srgbClr val="404040"/>
                </a:solidFill>
                <a:latin typeface="Times New Roman" panose="02020603050405020304" pitchFamily="18" charset="0"/>
                <a:cs typeface="Times New Roman" panose="02020603050405020304" pitchFamily="18" charset="0"/>
              </a:rPr>
              <a:t>Optimized Accuracy-Speed Tradeoff: YOLOv8 is appropriate for real-time object identification jobs in a variety of application fields since it places a strong emphasis on preserving an ideal balance between accuracy and speed.</a:t>
            </a:r>
          </a:p>
          <a:p>
            <a:pPr>
              <a:lnSpc>
                <a:spcPct val="90000"/>
              </a:lnSpc>
            </a:pPr>
            <a:r>
              <a:rPr lang="en-US" sz="1600" dirty="0">
                <a:solidFill>
                  <a:srgbClr val="404040"/>
                </a:solidFill>
                <a:latin typeface="Times New Roman" panose="02020603050405020304" pitchFamily="18" charset="0"/>
                <a:cs typeface="Times New Roman" panose="02020603050405020304" pitchFamily="18" charset="0"/>
              </a:rPr>
              <a:t>Variety of Pre-trained Models: YOLOv8 makes it simpler to select the ideal model for your particular use case by providing a selection of pre-trained models that are tailored to meet a variety of jobs and performance needs.</a:t>
            </a:r>
          </a:p>
          <a:p>
            <a:pPr>
              <a:lnSpc>
                <a:spcPct val="90000"/>
              </a:lnSpc>
            </a:pPr>
            <a:endParaRPr lang="en-US" sz="1100" dirty="0">
              <a:solidFill>
                <a:srgbClr val="404040"/>
              </a:solidFill>
            </a:endParaRPr>
          </a:p>
          <a:p>
            <a:pPr marL="0" indent="0">
              <a:lnSpc>
                <a:spcPct val="90000"/>
              </a:lnSpc>
              <a:buNone/>
            </a:pPr>
            <a:endParaRPr lang="en-US" sz="1100" dirty="0">
              <a:solidFill>
                <a:srgbClr val="404040"/>
              </a:solidFill>
            </a:endParaRPr>
          </a:p>
          <a:p>
            <a:pPr marL="0" indent="0">
              <a:lnSpc>
                <a:spcPct val="90000"/>
              </a:lnSpc>
              <a:buNone/>
            </a:pPr>
            <a:endParaRPr lang="en-US" sz="1100" dirty="0">
              <a:solidFill>
                <a:srgbClr val="404040"/>
              </a:solidFill>
            </a:endParaRPr>
          </a:p>
        </p:txBody>
      </p:sp>
    </p:spTree>
    <p:extLst>
      <p:ext uri="{BB962C8B-B14F-4D97-AF65-F5344CB8AC3E}">
        <p14:creationId xmlns:p14="http://schemas.microsoft.com/office/powerpoint/2010/main" val="1918138618"/>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
  <TotalTime>374</TotalTime>
  <Words>1655</Words>
  <Application>Microsoft Macintosh PowerPoint</Application>
  <PresentationFormat>Widescreen</PresentationFormat>
  <Paragraphs>100</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Cambria Math</vt:lpstr>
      <vt:lpstr>Gill Sans MT</vt:lpstr>
      <vt:lpstr>Times New Roman</vt:lpstr>
      <vt:lpstr>Parcel</vt:lpstr>
      <vt:lpstr>Traffic Monitoring &amp; Detection </vt:lpstr>
      <vt:lpstr>Introduction</vt:lpstr>
      <vt:lpstr>Problem Statement</vt:lpstr>
      <vt:lpstr>Objective and motivation</vt:lpstr>
      <vt:lpstr>Dataset</vt:lpstr>
      <vt:lpstr>Data Augmentation and Preprocessing</vt:lpstr>
      <vt:lpstr>Methodology</vt:lpstr>
      <vt:lpstr>YOLO ARchitecture</vt:lpstr>
      <vt:lpstr>YOLOv8</vt:lpstr>
      <vt:lpstr>PowerPoint Presentation</vt:lpstr>
      <vt:lpstr>YOLO-Nas</vt:lpstr>
      <vt:lpstr>REsults</vt:lpstr>
      <vt:lpstr>PowerPoint Presentation</vt:lpstr>
      <vt:lpstr>PowerPoint Presentation</vt:lpstr>
      <vt:lpstr>Conclusion and 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Street View Object Detection</dc:title>
  <dc:creator>Obillaneni, Janaki</dc:creator>
  <cp:lastModifiedBy>Obillaneni, Janaki</cp:lastModifiedBy>
  <cp:revision>32</cp:revision>
  <dcterms:created xsi:type="dcterms:W3CDTF">2023-11-30T20:01:58Z</dcterms:created>
  <dcterms:modified xsi:type="dcterms:W3CDTF">2023-12-01T03:20:52Z</dcterms:modified>
</cp:coreProperties>
</file>